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26"/>
  </p:notesMasterIdLst>
  <p:sldIdLst>
    <p:sldId id="256" r:id="rId2"/>
    <p:sldId id="259" r:id="rId3"/>
    <p:sldId id="262" r:id="rId4"/>
    <p:sldId id="260" r:id="rId5"/>
    <p:sldId id="278" r:id="rId6"/>
    <p:sldId id="265" r:id="rId7"/>
    <p:sldId id="285" r:id="rId8"/>
    <p:sldId id="267" r:id="rId9"/>
    <p:sldId id="268" r:id="rId10"/>
    <p:sldId id="282" r:id="rId11"/>
    <p:sldId id="283" r:id="rId12"/>
    <p:sldId id="270" r:id="rId13"/>
    <p:sldId id="271" r:id="rId14"/>
    <p:sldId id="272" r:id="rId15"/>
    <p:sldId id="286" r:id="rId16"/>
    <p:sldId id="289" r:id="rId17"/>
    <p:sldId id="273" r:id="rId18"/>
    <p:sldId id="274" r:id="rId19"/>
    <p:sldId id="264" r:id="rId20"/>
    <p:sldId id="288" r:id="rId21"/>
    <p:sldId id="275" r:id="rId22"/>
    <p:sldId id="279" r:id="rId23"/>
    <p:sldId id="290"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051D"/>
    <a:srgbClr val="6105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11"/>
  </p:normalViewPr>
  <p:slideViewPr>
    <p:cSldViewPr snapToGrid="0" snapToObjects="1">
      <p:cViewPr varScale="1">
        <p:scale>
          <a:sx n="101" d="100"/>
          <a:sy n="101"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51340E-AAED-4E49-9291-2F47C1B39860}" type="datetimeFigureOut">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B3E96-20D2-644A-AC5D-930C7C83EFC1}" type="slidenum">
              <a:rPr lang="en-US" smtClean="0"/>
              <a:t>‹#›</a:t>
            </a:fld>
            <a:endParaRPr lang="en-US"/>
          </a:p>
        </p:txBody>
      </p:sp>
    </p:spTree>
    <p:extLst>
      <p:ext uri="{BB962C8B-B14F-4D97-AF65-F5344CB8AC3E}">
        <p14:creationId xmlns:p14="http://schemas.microsoft.com/office/powerpoint/2010/main" val="4014328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B3E96-20D2-644A-AC5D-930C7C83EFC1}" type="slidenum">
              <a:rPr lang="en-US" smtClean="0"/>
              <a:t>2</a:t>
            </a:fld>
            <a:endParaRPr lang="en-US"/>
          </a:p>
        </p:txBody>
      </p:sp>
    </p:spTree>
    <p:extLst>
      <p:ext uri="{BB962C8B-B14F-4D97-AF65-F5344CB8AC3E}">
        <p14:creationId xmlns:p14="http://schemas.microsoft.com/office/powerpoint/2010/main" val="2471925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5CB3212-D7CA-6745-B37D-32452D6A7539}" type="datetimeFigureOut">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6610588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CB3212-D7CA-6745-B37D-32452D6A7539}"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22148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CB3212-D7CA-6745-B37D-32452D6A7539}"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257171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B3212-D7CA-6745-B37D-32452D6A7539}" type="datetimeFigureOut">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18786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5CB3212-D7CA-6745-B37D-32452D6A7539}" type="datetimeFigureOut">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18987236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5CB3212-D7CA-6745-B37D-32452D6A7539}" type="datetimeFigureOut">
              <a:rPr lang="en-US" smtClean="0"/>
              <a:t>2/23/22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39536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5CB3212-D7CA-6745-B37D-32452D6A7539}" type="datetimeFigureOut">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26C537-7516-5542-9FD7-08D4DC8A3B9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9128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CB3212-D7CA-6745-B37D-32452D6A7539}" type="datetimeFigureOut">
              <a:rPr lang="en-US" smtClean="0"/>
              <a:t>2/23/22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457987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B3212-D7CA-6745-B37D-32452D6A7539}" type="datetimeFigureOut">
              <a:rPr lang="en-US" smtClean="0"/>
              <a:t>2/23/22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419639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5CB3212-D7CA-6745-B37D-32452D6A7539}" type="datetimeFigureOut">
              <a:rPr lang="en-US" smtClean="0"/>
              <a:t>2/23/22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65316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5CB3212-D7CA-6745-B37D-32452D6A7539}" type="datetimeFigureOut">
              <a:rPr lang="en-US" smtClean="0"/>
              <a:t>2/23/22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F226C537-7516-5542-9FD7-08D4DC8A3B9A}" type="slidenum">
              <a:rPr lang="en-US" smtClean="0"/>
              <a:t>‹#›</a:t>
            </a:fld>
            <a:endParaRPr lang="en-US"/>
          </a:p>
        </p:txBody>
      </p:sp>
    </p:spTree>
    <p:extLst>
      <p:ext uri="{BB962C8B-B14F-4D97-AF65-F5344CB8AC3E}">
        <p14:creationId xmlns:p14="http://schemas.microsoft.com/office/powerpoint/2010/main" val="2058664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5CB3212-D7CA-6745-B37D-32452D6A7539}" type="datetimeFigureOut">
              <a:rPr lang="en-US" smtClean="0"/>
              <a:t>2/23/22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226C537-7516-5542-9FD7-08D4DC8A3B9A}" type="slidenum">
              <a:rPr lang="en-US" smtClean="0"/>
              <a:t>‹#›</a:t>
            </a:fld>
            <a:endParaRPr lang="en-US"/>
          </a:p>
        </p:txBody>
      </p:sp>
    </p:spTree>
    <p:extLst>
      <p:ext uri="{BB962C8B-B14F-4D97-AF65-F5344CB8AC3E}">
        <p14:creationId xmlns:p14="http://schemas.microsoft.com/office/powerpoint/2010/main" val="390292041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hyperlink" Target="https://www.researchgate.net/figure/Content-based-filtering-vs-Collaborative-filtering-Source_fig5_323726564"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themoviedb.org/movie/1726-iron-man/images/posters" TargetMode="External"/><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hyperlink" Target="https://teknodiot.com/netflixin-spotify-hakkindaki-dusuncesi-tum-gozleri-uzerine-cekecek"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heartoflongmont.org/movie-recommendation-green-book/"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g"/><Relationship Id="rId5" Type="http://schemas.openxmlformats.org/officeDocument/2006/relationships/hyperlink" Target="https://medium.com/analytics-vidhya/movie-recommendation-system-19bfebdf400a" TargetMode="Externa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hyperlink" Target="http://graphicdesign.stackexchange.com/questions/19147/is-there-a-common-basic-template-or-style-for-movie-posters"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opcorn and drink in an empty red theater">
            <a:extLst>
              <a:ext uri="{FF2B5EF4-FFF2-40B4-BE49-F238E27FC236}">
                <a16:creationId xmlns:a16="http://schemas.microsoft.com/office/drawing/2014/main" id="{60CC65A0-CF44-4A29-AF15-79F48FC0F330}"/>
              </a:ext>
            </a:extLst>
          </p:cNvPr>
          <p:cNvPicPr>
            <a:picLocks noChangeAspect="1"/>
          </p:cNvPicPr>
          <p:nvPr/>
        </p:nvPicPr>
        <p:blipFill rotWithShape="1">
          <a:blip r:embed="rId4">
            <a:alphaModFix amt="40000"/>
          </a:blip>
          <a:srcRect t="15413"/>
          <a:stretch/>
        </p:blipFill>
        <p:spPr>
          <a:xfrm>
            <a:off x="20" y="10"/>
            <a:ext cx="12191998" cy="6858000"/>
          </a:xfrm>
          <a:prstGeom prst="rect">
            <a:avLst/>
          </a:prstGeom>
        </p:spPr>
      </p:pic>
      <p:sp>
        <p:nvSpPr>
          <p:cNvPr id="2" name="Title 1">
            <a:extLst>
              <a:ext uri="{FF2B5EF4-FFF2-40B4-BE49-F238E27FC236}">
                <a16:creationId xmlns:a16="http://schemas.microsoft.com/office/drawing/2014/main" id="{21F9C78A-4F91-384A-B24D-31E8D5EA4B8E}"/>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a:solidFill>
                  <a:schemeClr val="tx1"/>
                </a:solidFill>
              </a:rPr>
              <a:t>Movie Recommendation System</a:t>
            </a:r>
          </a:p>
        </p:txBody>
      </p:sp>
      <p:sp>
        <p:nvSpPr>
          <p:cNvPr id="3" name="Subtitle 2">
            <a:extLst>
              <a:ext uri="{FF2B5EF4-FFF2-40B4-BE49-F238E27FC236}">
                <a16:creationId xmlns:a16="http://schemas.microsoft.com/office/drawing/2014/main" id="{3A6E5DCE-E5C4-D440-A442-02E6150FA259}"/>
              </a:ext>
            </a:extLst>
          </p:cNvPr>
          <p:cNvSpPr>
            <a:spLocks noGrp="1"/>
          </p:cNvSpPr>
          <p:nvPr>
            <p:ph type="subTitle" idx="1"/>
          </p:nvPr>
        </p:nvSpPr>
        <p:spPr>
          <a:xfrm>
            <a:off x="2695194" y="4352544"/>
            <a:ext cx="6801612" cy="1239894"/>
          </a:xfrm>
        </p:spPr>
        <p:txBody>
          <a:bodyPr>
            <a:normAutofit/>
          </a:bodyPr>
          <a:lstStyle/>
          <a:p>
            <a:pPr marL="342900" indent="-342900">
              <a:buFontTx/>
              <a:buChar char="-"/>
            </a:pPr>
            <a:r>
              <a:rPr lang="en-US" dirty="0">
                <a:solidFill>
                  <a:schemeClr val="tx1"/>
                </a:solidFill>
              </a:rPr>
              <a:t>Samanwitha Lakkadi</a:t>
            </a:r>
          </a:p>
          <a:p>
            <a:pPr marL="342900" indent="-342900">
              <a:buFontTx/>
              <a:buChar char="-"/>
            </a:pPr>
            <a:r>
              <a:rPr lang="en-US" dirty="0">
                <a:solidFill>
                  <a:schemeClr val="tx1"/>
                </a:solidFill>
              </a:rPr>
              <a:t>801257829</a:t>
            </a:r>
          </a:p>
        </p:txBody>
      </p:sp>
      <p:pic>
        <p:nvPicPr>
          <p:cNvPr id="11" name="Audio 10">
            <a:hlinkClick r:id="" action="ppaction://media"/>
            <a:extLst>
              <a:ext uri="{FF2B5EF4-FFF2-40B4-BE49-F238E27FC236}">
                <a16:creationId xmlns:a16="http://schemas.microsoft.com/office/drawing/2014/main" id="{2A003923-0A2C-4F46-B245-4F61328D5F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04116565"/>
      </p:ext>
    </p:extLst>
  </p:cSld>
  <p:clrMapOvr>
    <a:masterClrMapping/>
  </p:clrMapOvr>
  <mc:AlternateContent xmlns:mc="http://schemas.openxmlformats.org/markup-compatibility/2006" xmlns:p14="http://schemas.microsoft.com/office/powerpoint/2010/main">
    <mc:Choice Requires="p14">
      <p:transition spd="slow" p14:dur="2000" advTm="6804"/>
    </mc:Choice>
    <mc:Fallback xmlns="">
      <p:transition spd="slow" advTm="6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1"/>
                </p:tgtEl>
              </p:cMediaNode>
            </p:audio>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F91A29D-3F1C-DC43-839C-CEE05C5F9E69}"/>
              </a:ext>
            </a:extLst>
          </p:cNvPr>
          <p:cNvSpPr>
            <a:spLocks noGrp="1"/>
          </p:cNvSpPr>
          <p:nvPr>
            <p:ph idx="1"/>
          </p:nvPr>
        </p:nvSpPr>
        <p:spPr>
          <a:xfrm>
            <a:off x="645161" y="866394"/>
            <a:ext cx="3363974" cy="3415622"/>
          </a:xfrm>
        </p:spPr>
        <p:txBody>
          <a:bodyPr>
            <a:noAutofit/>
          </a:bodyPr>
          <a:lstStyle/>
          <a:p>
            <a:pPr marL="0" indent="0">
              <a:lnSpc>
                <a:spcPct val="90000"/>
              </a:lnSpc>
              <a:buNone/>
            </a:pPr>
            <a:r>
              <a:rPr lang="en-US" sz="2400" dirty="0">
                <a:solidFill>
                  <a:schemeClr val="bg1"/>
                </a:solidFill>
              </a:rPr>
              <a:t>After calculating the scores by applying the mentioned IMDB’s weight rating formula using the voting averages, count and mean,  the movies are ordered according to their scores from highest to lowest and could be filtered for any number of top movies for trending recommendations. </a:t>
            </a:r>
          </a:p>
        </p:txBody>
      </p:sp>
      <p:pic>
        <p:nvPicPr>
          <p:cNvPr id="6" name="Picture 2">
            <a:extLst>
              <a:ext uri="{FF2B5EF4-FFF2-40B4-BE49-F238E27FC236}">
                <a16:creationId xmlns:a16="http://schemas.microsoft.com/office/drawing/2014/main" id="{E93BB670-0483-DB45-BA03-B764760751B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57739" y="0"/>
            <a:ext cx="74342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3D54E7D2-8B15-4343-9424-01577E84A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14183789"/>
      </p:ext>
    </p:extLst>
  </p:cSld>
  <p:clrMapOvr>
    <a:masterClrMapping/>
  </p:clrMapOvr>
  <mc:AlternateContent xmlns:mc="http://schemas.openxmlformats.org/markup-compatibility/2006" xmlns:p14="http://schemas.microsoft.com/office/powerpoint/2010/main">
    <mc:Choice Requires="p14">
      <p:transition spd="slow" p14:dur="2000" advTm="13773"/>
    </mc:Choice>
    <mc:Fallback xmlns="">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340"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1"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8184558" y="455000"/>
            <a:ext cx="3363974" cy="1728044"/>
          </a:xfrm>
          <a:noFill/>
          <a:ln>
            <a:solidFill>
              <a:schemeClr val="bg1"/>
            </a:solidFill>
          </a:ln>
        </p:spPr>
        <p:txBody>
          <a:bodyPr wrap="square">
            <a:normAutofit/>
          </a:bodyPr>
          <a:lstStyle/>
          <a:p>
            <a:r>
              <a:rPr lang="en-US" sz="2400" dirty="0">
                <a:solidFill>
                  <a:schemeClr val="bg1"/>
                </a:solidFill>
              </a:rPr>
              <a:t>Demographic filtering Implementation</a:t>
            </a:r>
          </a:p>
        </p:txBody>
      </p:sp>
      <p:pic>
        <p:nvPicPr>
          <p:cNvPr id="14338" name="Picture 2">
            <a:extLst>
              <a:ext uri="{FF2B5EF4-FFF2-40B4-BE49-F238E27FC236}">
                <a16:creationId xmlns:a16="http://schemas.microsoft.com/office/drawing/2014/main" id="{BDE1940F-1865-3C46-88EE-D9DB5B3F808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1"/>
            <a:ext cx="7537704" cy="6858001"/>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8184558" y="2183044"/>
            <a:ext cx="3363974" cy="3415622"/>
          </a:xfrm>
        </p:spPr>
        <p:txBody>
          <a:bodyPr>
            <a:noAutofit/>
          </a:bodyPr>
          <a:lstStyle/>
          <a:p>
            <a:pPr marL="0" indent="0">
              <a:buNone/>
            </a:pPr>
            <a:r>
              <a:rPr lang="en-US" sz="2400" b="1" dirty="0">
                <a:solidFill>
                  <a:schemeClr val="bg1"/>
                </a:solidFill>
              </a:rPr>
              <a:t>2. Using popularity feature of the dataset</a:t>
            </a:r>
          </a:p>
          <a:p>
            <a:pPr marL="0" indent="0">
              <a:buNone/>
            </a:pPr>
            <a:r>
              <a:rPr lang="en-US" sz="2400" dirty="0">
                <a:solidFill>
                  <a:schemeClr val="bg1"/>
                </a:solidFill>
              </a:rPr>
              <a:t>Movies can be directly sorted based on the field ‘popularity’ that is already present in the dataset and could be used for getting any number of popular movies for recommendation.</a:t>
            </a:r>
          </a:p>
        </p:txBody>
      </p:sp>
      <p:pic>
        <p:nvPicPr>
          <p:cNvPr id="13" name="Audio 12">
            <a:hlinkClick r:id="" action="ppaction://media"/>
            <a:extLst>
              <a:ext uri="{FF2B5EF4-FFF2-40B4-BE49-F238E27FC236}">
                <a16:creationId xmlns:a16="http://schemas.microsoft.com/office/drawing/2014/main" id="{4A392990-D004-3D42-B79A-65DE9B194C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0840087"/>
      </p:ext>
    </p:extLst>
  </p:cSld>
  <p:clrMapOvr>
    <a:masterClrMapping/>
  </p:clrMapOvr>
  <mc:AlternateContent xmlns:mc="http://schemas.openxmlformats.org/markup-compatibility/2006" xmlns:p14="http://schemas.microsoft.com/office/powerpoint/2010/main">
    <mc:Choice Requires="p14">
      <p:transition spd="slow" p14:dur="2000" advTm="14674"/>
    </mc:Choice>
    <mc:Fallback xmlns="">
      <p:transition spd="slow" advTm="14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5984E0-083B-4943-ACBD-AC0A3DE5044D}"/>
              </a:ext>
            </a:extLst>
          </p:cNvPr>
          <p:cNvPicPr>
            <a:picLocks noChangeAspect="1"/>
          </p:cNvPicPr>
          <p:nvPr/>
        </p:nvPicPr>
        <p:blipFill rotWithShape="1">
          <a:blip r:embed="rId4">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chorCtr="1">
            <a:normAutofit/>
          </a:bodyPr>
          <a:lstStyle/>
          <a:p>
            <a:r>
              <a:rPr lang="en-US" dirty="0">
                <a:solidFill>
                  <a:schemeClr val="tx1"/>
                </a:solidFill>
              </a:rPr>
              <a:t>Content Based Filtering</a:t>
            </a:r>
          </a:p>
        </p:txBody>
      </p:sp>
      <p:sp>
        <p:nvSpPr>
          <p:cNvPr id="17" name="TextBox 16">
            <a:extLst>
              <a:ext uri="{FF2B5EF4-FFF2-40B4-BE49-F238E27FC236}">
                <a16:creationId xmlns:a16="http://schemas.microsoft.com/office/drawing/2014/main" id="{AD6B3519-FAD7-1B43-A0E8-7A66CA392C22}"/>
              </a:ext>
            </a:extLst>
          </p:cNvPr>
          <p:cNvSpPr txBox="1"/>
          <p:nvPr/>
        </p:nvSpPr>
        <p:spPr>
          <a:xfrm>
            <a:off x="2231136" y="2638044"/>
            <a:ext cx="7729728" cy="3101983"/>
          </a:xfrm>
          <a:prstGeom prst="rect">
            <a:avLst/>
          </a:prstGeom>
        </p:spPr>
        <p:txBody>
          <a:bodyPr vert="horz" lIns="91440" tIns="45720" rIns="91440" bIns="45720" rtlCol="0">
            <a:normAutofit/>
          </a:bodyPr>
          <a:lstStyle/>
          <a:p>
            <a:pPr defTabSz="914400">
              <a:spcBef>
                <a:spcPts val="1000"/>
              </a:spcBef>
              <a:buClr>
                <a:schemeClr val="accent2"/>
              </a:buClr>
            </a:pPr>
            <a:r>
              <a:rPr lang="en-US" sz="2400" dirty="0">
                <a:solidFill>
                  <a:schemeClr val="tx1">
                    <a:lumMod val="85000"/>
                    <a:lumOff val="15000"/>
                  </a:schemeClr>
                </a:solidFill>
              </a:rPr>
              <a:t>The metadata like story/plot, cast, crew, keyword are used to find similarity of a movie to other movies. Then the movies that are most likely to be similar are recommended.</a:t>
            </a:r>
          </a:p>
          <a:p>
            <a:pPr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pic>
        <p:nvPicPr>
          <p:cNvPr id="8" name="Audio 7">
            <a:hlinkClick r:id="" action="ppaction://media"/>
            <a:extLst>
              <a:ext uri="{FF2B5EF4-FFF2-40B4-BE49-F238E27FC236}">
                <a16:creationId xmlns:a16="http://schemas.microsoft.com/office/drawing/2014/main" id="{9CD09AB8-324E-E04A-BF29-DD55D8EFD8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03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037"/>
    </mc:Choice>
    <mc:Fallback xmlns="">
      <p:transition spd="slow" advTm="1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319243"/>
            <a:ext cx="7729728" cy="1188720"/>
          </a:xfrm>
          <a:solidFill>
            <a:srgbClr val="FFFFFF">
              <a:alpha val="10000"/>
            </a:srgbClr>
          </a:solidFill>
          <a:ln>
            <a:solidFill>
              <a:schemeClr val="tx1"/>
            </a:solidFill>
          </a:ln>
        </p:spPr>
        <p:txBody>
          <a:bodyPr>
            <a:normAutofit/>
          </a:bodyPr>
          <a:lstStyle/>
          <a:p>
            <a:r>
              <a:rPr lang="en-US" sz="2200" dirty="0">
                <a:solidFill>
                  <a:schemeClr val="tx1"/>
                </a:solidFill>
              </a:rPr>
              <a:t>Content Based Filtering Implementation</a:t>
            </a:r>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914400" y="1827206"/>
            <a:ext cx="10615611" cy="3152785"/>
          </a:xfrm>
        </p:spPr>
        <p:txBody>
          <a:bodyPr>
            <a:noAutofit/>
          </a:bodyPr>
          <a:lstStyle/>
          <a:p>
            <a:pPr marL="0" indent="0">
              <a:buNone/>
            </a:pPr>
            <a:r>
              <a:rPr lang="en-US" sz="2400" dirty="0">
                <a:solidFill>
                  <a:schemeClr val="tx1"/>
                </a:solidFill>
              </a:rPr>
              <a:t>				</a:t>
            </a:r>
            <a:r>
              <a:rPr lang="en-US" sz="2400" b="1" dirty="0">
                <a:solidFill>
                  <a:schemeClr val="tx1"/>
                </a:solidFill>
              </a:rPr>
              <a:t>1. Story-based filtering</a:t>
            </a:r>
          </a:p>
          <a:p>
            <a:pPr marL="0" indent="0">
              <a:buNone/>
            </a:pPr>
            <a:r>
              <a:rPr lang="en-US" sz="2400" dirty="0"/>
              <a:t>We are using Term Frequency-Inverse Document Frequency (TF-IDF) vectors for </a:t>
            </a:r>
            <a:r>
              <a:rPr lang="en-US" sz="2400" b="1" dirty="0"/>
              <a:t>story</a:t>
            </a:r>
            <a:r>
              <a:rPr lang="en-US" sz="2400" dirty="0"/>
              <a:t> of each movie.</a:t>
            </a:r>
          </a:p>
          <a:p>
            <a:pPr marL="0" indent="0">
              <a:buNone/>
            </a:pPr>
            <a:r>
              <a:rPr lang="en-US" sz="2400" dirty="0"/>
              <a:t>Term frequency(</a:t>
            </a:r>
            <a:r>
              <a:rPr lang="en-US" sz="2400" b="1" dirty="0"/>
              <a:t>TF</a:t>
            </a:r>
            <a:r>
              <a:rPr lang="en-US" sz="2400" dirty="0"/>
              <a:t>) - Relative frequency of a word in a document.</a:t>
            </a:r>
            <a:br>
              <a:rPr lang="en-US" sz="2400" dirty="0"/>
            </a:br>
            <a:r>
              <a:rPr lang="en-US" sz="2400" dirty="0"/>
              <a:t>Inverse Document Frequency(</a:t>
            </a:r>
            <a:r>
              <a:rPr lang="en-US" sz="2400" b="1" dirty="0"/>
              <a:t>IDF</a:t>
            </a:r>
            <a:r>
              <a:rPr lang="en-US" sz="2400" dirty="0"/>
              <a:t>) - Relative count of documents containing the term.</a:t>
            </a:r>
          </a:p>
          <a:p>
            <a:pPr marL="0" indent="0">
              <a:buNone/>
            </a:pPr>
            <a:r>
              <a:rPr lang="en-US" sz="2400" dirty="0"/>
              <a:t>Each word's total value to the papers in which it appears is equal to TF * IDF.  This will produce a matrix in which each column represents a word in stories whereas each row represents a movie. </a:t>
            </a:r>
          </a:p>
          <a:p>
            <a:pPr marL="0" indent="0">
              <a:buNone/>
            </a:pPr>
            <a:r>
              <a:rPr lang="en-US" sz="2400" dirty="0"/>
              <a:t>This is done to lower the value of terms that appear often in plot overviews, and hence their impact in calculating the final similarity score.</a:t>
            </a:r>
          </a:p>
        </p:txBody>
      </p:sp>
      <p:pic>
        <p:nvPicPr>
          <p:cNvPr id="7" name="Audio 6">
            <a:hlinkClick r:id="" action="ppaction://media"/>
            <a:extLst>
              <a:ext uri="{FF2B5EF4-FFF2-40B4-BE49-F238E27FC236}">
                <a16:creationId xmlns:a16="http://schemas.microsoft.com/office/drawing/2014/main" id="{2D0B6E14-9412-C446-9F1B-B5AED8BC88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364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709"/>
    </mc:Choice>
    <mc:Fallback xmlns="">
      <p:transition spd="slow" advTm="54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A928FF5-F481-0140-B562-150E1FE35D2B}"/>
              </a:ext>
            </a:extLst>
          </p:cNvPr>
          <p:cNvSpPr>
            <a:spLocks noGrp="1"/>
          </p:cNvSpPr>
          <p:nvPr>
            <p:ph idx="1"/>
          </p:nvPr>
        </p:nvSpPr>
        <p:spPr>
          <a:xfrm>
            <a:off x="505682" y="-92630"/>
            <a:ext cx="3363974" cy="3415622"/>
          </a:xfrm>
        </p:spPr>
        <p:txBody>
          <a:bodyPr>
            <a:noAutofit/>
          </a:bodyPr>
          <a:lstStyle/>
          <a:p>
            <a:pPr>
              <a:lnSpc>
                <a:spcPct val="90000"/>
              </a:lnSpc>
            </a:pPr>
            <a:endParaRPr lang="en-US" sz="2400" dirty="0">
              <a:solidFill>
                <a:schemeClr val="bg1"/>
              </a:solidFill>
            </a:endParaRPr>
          </a:p>
          <a:p>
            <a:pPr marL="0" indent="0">
              <a:lnSpc>
                <a:spcPct val="90000"/>
              </a:lnSpc>
              <a:buNone/>
            </a:pPr>
            <a:r>
              <a:rPr lang="en-US" sz="2400" dirty="0">
                <a:solidFill>
                  <a:schemeClr val="bg1"/>
                </a:solidFill>
              </a:rPr>
              <a:t>We'll utilize the linear_kernel() function of sklearn's on the output matrix from the TF-IDF vectorizer to get the similarity scores.</a:t>
            </a:r>
          </a:p>
          <a:p>
            <a:pPr marL="0" indent="0">
              <a:lnSpc>
                <a:spcPct val="90000"/>
              </a:lnSpc>
              <a:buNone/>
            </a:pPr>
            <a:r>
              <a:rPr lang="en-US" sz="2400" dirty="0">
                <a:solidFill>
                  <a:schemeClr val="bg1"/>
                </a:solidFill>
              </a:rPr>
              <a:t>We need a technique to identify the index of a movie in our metadata Data Frame given its title in order to develop a function that takes a movie title as an input and generates a list of the n most comparable movies; thus, we map the movie title to the indices for retrieval based on titles.</a:t>
            </a:r>
          </a:p>
        </p:txBody>
      </p:sp>
      <p:pic>
        <p:nvPicPr>
          <p:cNvPr id="2" name="Picture 1">
            <a:extLst>
              <a:ext uri="{FF2B5EF4-FFF2-40B4-BE49-F238E27FC236}">
                <a16:creationId xmlns:a16="http://schemas.microsoft.com/office/drawing/2014/main" id="{2C063FA0-E363-1B42-BD3E-DC2C88401839}"/>
              </a:ext>
            </a:extLst>
          </p:cNvPr>
          <p:cNvPicPr>
            <a:picLocks noChangeAspect="1"/>
          </p:cNvPicPr>
          <p:nvPr/>
        </p:nvPicPr>
        <p:blipFill>
          <a:blip r:embed="rId4"/>
          <a:stretch>
            <a:fillRect/>
          </a:stretch>
        </p:blipFill>
        <p:spPr>
          <a:xfrm>
            <a:off x="4650911" y="0"/>
            <a:ext cx="7541088" cy="6857999"/>
          </a:xfrm>
          <a:prstGeom prst="rect">
            <a:avLst/>
          </a:prstGeom>
        </p:spPr>
      </p:pic>
      <p:pic>
        <p:nvPicPr>
          <p:cNvPr id="5" name="Audio 4">
            <a:hlinkClick r:id="" action="ppaction://media"/>
            <a:extLst>
              <a:ext uri="{FF2B5EF4-FFF2-40B4-BE49-F238E27FC236}">
                <a16:creationId xmlns:a16="http://schemas.microsoft.com/office/drawing/2014/main" id="{6B369EE0-C1F5-ED43-A1EA-2AE6930095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7733465"/>
      </p:ext>
    </p:extLst>
  </p:cSld>
  <p:clrMapOvr>
    <a:masterClrMapping/>
  </p:clrMapOvr>
  <mc:AlternateContent xmlns:mc="http://schemas.openxmlformats.org/markup-compatibility/2006" xmlns:p14="http://schemas.microsoft.com/office/powerpoint/2010/main">
    <mc:Choice Requires="p14">
      <p:transition spd="slow" p14:dur="2000" advTm="35432"/>
    </mc:Choice>
    <mc:Fallback xmlns="">
      <p:transition spd="slow" advTm="35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319243"/>
            <a:ext cx="7729728" cy="1188720"/>
          </a:xfrm>
          <a:solidFill>
            <a:srgbClr val="FFFFFF">
              <a:alpha val="10000"/>
            </a:srgbClr>
          </a:solidFill>
          <a:ln>
            <a:solidFill>
              <a:schemeClr val="tx1"/>
            </a:solidFill>
          </a:ln>
        </p:spPr>
        <p:txBody>
          <a:bodyPr>
            <a:normAutofit/>
          </a:bodyPr>
          <a:lstStyle/>
          <a:p>
            <a:r>
              <a:rPr lang="en-US" sz="2200" dirty="0">
                <a:solidFill>
                  <a:schemeClr val="tx1"/>
                </a:solidFill>
              </a:rPr>
              <a:t>Content Based Filtering Implementation</a:t>
            </a:r>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942975" y="1778864"/>
            <a:ext cx="10615611" cy="3101983"/>
          </a:xfrm>
        </p:spPr>
        <p:txBody>
          <a:bodyPr>
            <a:noAutofit/>
          </a:bodyPr>
          <a:lstStyle/>
          <a:p>
            <a:pPr marL="0" indent="0">
              <a:buNone/>
            </a:pPr>
            <a:r>
              <a:rPr lang="en-US" sz="2400" dirty="0">
                <a:solidFill>
                  <a:schemeClr val="tx1"/>
                </a:solidFill>
              </a:rPr>
              <a:t>				</a:t>
            </a:r>
            <a:r>
              <a:rPr lang="en-US" sz="2400" b="1" dirty="0">
                <a:solidFill>
                  <a:schemeClr val="tx1"/>
                </a:solidFill>
              </a:rPr>
              <a:t>2. Metadata based filtering</a:t>
            </a:r>
          </a:p>
          <a:p>
            <a:pPr marL="0" indent="0">
              <a:buNone/>
            </a:pPr>
            <a:r>
              <a:rPr lang="en-US" sz="2400" dirty="0"/>
              <a:t>We extract the features required like the director, top three cast members, genres keywords of the movie and generate a similarity score for the features and get the movies similar corresponding to the features mentioned.</a:t>
            </a:r>
          </a:p>
          <a:p>
            <a:pPr marL="0" indent="0">
              <a:buNone/>
            </a:pPr>
            <a:r>
              <a:rPr lang="en-US" sz="2400" dirty="0"/>
              <a:t>One important difference between the plot and metadata-based recommender is that we use the Count Vectorizer instead of TF-IDF.</a:t>
            </a:r>
          </a:p>
        </p:txBody>
      </p:sp>
      <p:pic>
        <p:nvPicPr>
          <p:cNvPr id="10" name="Audio 9">
            <a:hlinkClick r:id="" action="ppaction://media"/>
            <a:extLst>
              <a:ext uri="{FF2B5EF4-FFF2-40B4-BE49-F238E27FC236}">
                <a16:creationId xmlns:a16="http://schemas.microsoft.com/office/drawing/2014/main" id="{17EC4D88-EE69-CB45-AE17-C4D49E50BA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3551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0316"/>
    </mc:Choice>
    <mc:Fallback xmlns="">
      <p:transition spd="slow" advTm="40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942975" y="1778864"/>
            <a:ext cx="10615611" cy="3101983"/>
          </a:xfrm>
        </p:spPr>
        <p:txBody>
          <a:bodyPr>
            <a:noAutofit/>
          </a:bodyPr>
          <a:lstStyle/>
          <a:p>
            <a:pPr marL="0" indent="0">
              <a:buNone/>
            </a:pPr>
            <a:r>
              <a:rPr lang="en-US" sz="2400" dirty="0"/>
              <a:t>We just count the number of times a word appears in the document using Count Vectorizer, which results in a bias in favor of the most common terms.  This is because we don't want to undervalue an actor's or director's presence just because he or she has been in or directed in a larger number of films.</a:t>
            </a:r>
          </a:p>
          <a:p>
            <a:pPr marL="0" indent="0">
              <a:buNone/>
            </a:pPr>
            <a:endParaRPr lang="en-US" sz="2400" dirty="0"/>
          </a:p>
          <a:p>
            <a:pPr marL="0" indent="0">
              <a:buNone/>
            </a:pPr>
            <a:r>
              <a:rPr lang="en-US" sz="2400" dirty="0"/>
              <a:t>We may add some more features, such as production house, because for example, fans of Marvel or DC comics are more likely to enjoy films produced by the same studio.</a:t>
            </a:r>
          </a:p>
        </p:txBody>
      </p:sp>
      <p:pic>
        <p:nvPicPr>
          <p:cNvPr id="6" name="Audio 5">
            <a:hlinkClick r:id="" action="ppaction://media"/>
            <a:extLst>
              <a:ext uri="{FF2B5EF4-FFF2-40B4-BE49-F238E27FC236}">
                <a16:creationId xmlns:a16="http://schemas.microsoft.com/office/drawing/2014/main" id="{44B8EEC0-F4F1-D840-8A18-6AB3C6DB63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107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751"/>
    </mc:Choice>
    <mc:Fallback xmlns="">
      <p:transition spd="slow" advTm="13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Pins pinned on a white surface and connecting a black thread">
            <a:extLst>
              <a:ext uri="{FF2B5EF4-FFF2-40B4-BE49-F238E27FC236}">
                <a16:creationId xmlns:a16="http://schemas.microsoft.com/office/drawing/2014/main" id="{D7197314-39D1-453B-84DC-043A2A964A58}"/>
              </a:ext>
            </a:extLst>
          </p:cNvPr>
          <p:cNvPicPr>
            <a:picLocks noChangeAspect="1"/>
          </p:cNvPicPr>
          <p:nvPr/>
        </p:nvPicPr>
        <p:blipFill rotWithShape="1">
          <a:blip r:embed="rId4">
            <a:alphaModFix amt="25000"/>
          </a:blip>
          <a:srcRect t="11322" b="4409"/>
          <a:stretch/>
        </p:blipFill>
        <p:spPr>
          <a:xfrm>
            <a:off x="20" y="10"/>
            <a:ext cx="12191980" cy="6857990"/>
          </a:xfrm>
          <a:prstGeom prst="rect">
            <a:avLst/>
          </a:prstGeom>
        </p:spPr>
      </p:pic>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solidFill>
            <a:schemeClr val="bg1">
              <a:alpha val="30000"/>
            </a:schemeClr>
          </a:solidFill>
          <a:ln>
            <a:solidFill>
              <a:srgbClr val="FFFFFF"/>
            </a:solidFill>
          </a:ln>
        </p:spPr>
        <p:txBody>
          <a:bodyPr vert="horz" lIns="182880" tIns="182880" rIns="182880" bIns="182880" rtlCol="0" anchor="ctr" anchorCtr="1">
            <a:normAutofit/>
          </a:bodyPr>
          <a:lstStyle/>
          <a:p>
            <a:r>
              <a:rPr lang="en-US" dirty="0">
                <a:solidFill>
                  <a:schemeClr val="tx1"/>
                </a:solidFill>
              </a:rPr>
              <a:t>COLLABORATIVE FILTERING</a:t>
            </a:r>
          </a:p>
        </p:txBody>
      </p:sp>
      <p:sp>
        <p:nvSpPr>
          <p:cNvPr id="12" name="TextBox 11">
            <a:extLst>
              <a:ext uri="{FF2B5EF4-FFF2-40B4-BE49-F238E27FC236}">
                <a16:creationId xmlns:a16="http://schemas.microsoft.com/office/drawing/2014/main" id="{7FECCE22-B48C-974A-939E-9894D5615FDD}"/>
              </a:ext>
            </a:extLst>
          </p:cNvPr>
          <p:cNvSpPr txBox="1"/>
          <p:nvPr/>
        </p:nvSpPr>
        <p:spPr>
          <a:xfrm>
            <a:off x="1943100" y="2638044"/>
            <a:ext cx="8415338" cy="3101983"/>
          </a:xfrm>
          <a:prstGeom prst="rect">
            <a:avLst/>
          </a:prstGeom>
        </p:spPr>
        <p:txBody>
          <a:bodyPr vert="horz" lIns="91440" tIns="45720" rIns="91440" bIns="45720" rtlCol="0">
            <a:noAutofit/>
          </a:bodyPr>
          <a:lstStyle/>
          <a:p>
            <a:pPr defTabSz="914400">
              <a:spcBef>
                <a:spcPts val="1000"/>
              </a:spcBef>
              <a:buClr>
                <a:schemeClr val="accent2"/>
              </a:buClr>
            </a:pPr>
            <a:r>
              <a:rPr lang="en-US" sz="2400" dirty="0">
                <a:solidFill>
                  <a:schemeClr val="tx1">
                    <a:lumMod val="85000"/>
                    <a:lumOff val="15000"/>
                  </a:schemeClr>
                </a:solidFill>
              </a:rPr>
              <a:t>Our content-based engine has several serious limitations. It can only recommend films that are similar to a certain film. That is, it is incapable of collecting tastes and making genre-specific recommendations.</a:t>
            </a:r>
          </a:p>
          <a:p>
            <a:pPr defTabSz="914400">
              <a:spcBef>
                <a:spcPts val="1000"/>
              </a:spcBef>
              <a:buClr>
                <a:schemeClr val="accent2"/>
              </a:buClr>
            </a:pPr>
            <a:r>
              <a:rPr lang="en-US" sz="2400" dirty="0">
                <a:solidFill>
                  <a:schemeClr val="tx1">
                    <a:lumMod val="85000"/>
                    <a:lumOff val="15000"/>
                  </a:schemeClr>
                </a:solidFill>
              </a:rPr>
              <a:t>Also, the engine we created isn't truly personal because it doesn't account for a user's particular preferences and prejudices. Regardless of who is asking our engine for suggestions based on a movie, everyone will receive the same recommendations for that movie.</a:t>
            </a:r>
          </a:p>
        </p:txBody>
      </p:sp>
      <p:pic>
        <p:nvPicPr>
          <p:cNvPr id="6" name="Audio 5">
            <a:hlinkClick r:id="" action="ppaction://media"/>
            <a:extLst>
              <a:ext uri="{FF2B5EF4-FFF2-40B4-BE49-F238E27FC236}">
                <a16:creationId xmlns:a16="http://schemas.microsoft.com/office/drawing/2014/main" id="{B68D00BE-56E8-334D-BB79-A319275C21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0260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412"/>
    </mc:Choice>
    <mc:Fallback xmlns="">
      <p:transition spd="slow" advTm="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7BC444BA-8F1D-B24B-BDBB-CF487C4E3861}"/>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842963" y="457200"/>
            <a:ext cx="10815637" cy="5986463"/>
          </a:xfrm>
          <a:prstGeom prst="rect">
            <a:avLst/>
          </a:prstGeom>
        </p:spPr>
      </p:pic>
      <p:pic>
        <p:nvPicPr>
          <p:cNvPr id="9" name="Audio 8">
            <a:hlinkClick r:id="" action="ppaction://media"/>
            <a:extLst>
              <a:ext uri="{FF2B5EF4-FFF2-40B4-BE49-F238E27FC236}">
                <a16:creationId xmlns:a16="http://schemas.microsoft.com/office/drawing/2014/main" id="{3DF82365-E96C-C245-B940-8D104A0FD9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3531242"/>
      </p:ext>
    </p:extLst>
  </p:cSld>
  <p:clrMapOvr>
    <a:masterClrMapping/>
  </p:clrMapOvr>
  <mc:AlternateContent xmlns:mc="http://schemas.openxmlformats.org/markup-compatibility/2006" xmlns:p14="http://schemas.microsoft.com/office/powerpoint/2010/main">
    <mc:Choice Requires="p14">
      <p:transition spd="slow" p14:dur="2000" advTm="7926"/>
    </mc:Choice>
    <mc:Fallback xmlns="">
      <p:transition spd="slow" advTm="7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person reaching for a paper on a table full of paper and sticky notes">
            <a:extLst>
              <a:ext uri="{FF2B5EF4-FFF2-40B4-BE49-F238E27FC236}">
                <a16:creationId xmlns:a16="http://schemas.microsoft.com/office/drawing/2014/main" id="{81A6FCB5-8643-40F7-97FA-FC3356FC28CB}"/>
              </a:ext>
            </a:extLst>
          </p:cNvPr>
          <p:cNvPicPr>
            <a:picLocks noChangeAspect="1"/>
          </p:cNvPicPr>
          <p:nvPr/>
        </p:nvPicPr>
        <p:blipFill rotWithShape="1">
          <a:blip r:embed="rId4">
            <a:duotone>
              <a:schemeClr val="bg2">
                <a:shade val="45000"/>
                <a:satMod val="135000"/>
              </a:schemeClr>
              <a:prstClr val="white"/>
            </a:duotone>
            <a:alphaModFix amt="25000"/>
          </a:blip>
          <a:srcRect t="8913" b="6817"/>
          <a:stretch/>
        </p:blipFill>
        <p:spPr>
          <a:xfrm>
            <a:off x="20" y="10"/>
            <a:ext cx="12191980" cy="6857990"/>
          </a:xfrm>
          <a:prstGeom prst="rect">
            <a:avLst/>
          </a:prstGeom>
        </p:spPr>
      </p:pic>
      <p:sp>
        <p:nvSpPr>
          <p:cNvPr id="17" name="Content Placeholder 5">
            <a:extLst>
              <a:ext uri="{FF2B5EF4-FFF2-40B4-BE49-F238E27FC236}">
                <a16:creationId xmlns:a16="http://schemas.microsoft.com/office/drawing/2014/main" id="{A5055BE4-007A-A244-8D55-A76DF39232ED}"/>
              </a:ext>
            </a:extLst>
          </p:cNvPr>
          <p:cNvSpPr>
            <a:spLocks noGrp="1"/>
          </p:cNvSpPr>
          <p:nvPr>
            <p:ph idx="1"/>
          </p:nvPr>
        </p:nvSpPr>
        <p:spPr>
          <a:xfrm>
            <a:off x="1271588" y="937831"/>
            <a:ext cx="9344025" cy="3101983"/>
          </a:xfrm>
        </p:spPr>
        <p:txBody>
          <a:bodyPr>
            <a:noAutofit/>
          </a:bodyPr>
          <a:lstStyle/>
          <a:p>
            <a:pPr marL="0" indent="0">
              <a:buNone/>
            </a:pPr>
            <a:r>
              <a:rPr lang="en-US" sz="2400" dirty="0"/>
              <a:t>Collaborative Filtering is based on the premise that individuals with similar tastes to a certain person may be used to estimate how much that person would enjoy a product or service that they have used but that the person has not yet utilized.</a:t>
            </a:r>
          </a:p>
          <a:p>
            <a:pPr marL="0" indent="0">
              <a:buNone/>
            </a:pPr>
            <a:endParaRPr lang="en-US" sz="2400" dirty="0"/>
          </a:p>
          <a:p>
            <a:pPr marL="0" indent="0">
              <a:buNone/>
            </a:pPr>
            <a:r>
              <a:rPr lang="en-US" sz="2400" dirty="0"/>
              <a:t>I utilized the Surprise library, which employed incredibly sophisticated techniques like as Singular Value Decomposition (SVD) to reduce RMSE (Root Mean Square Error) and provide excellent suggestions.</a:t>
            </a:r>
          </a:p>
        </p:txBody>
      </p:sp>
      <p:pic>
        <p:nvPicPr>
          <p:cNvPr id="5" name="Audio 4">
            <a:hlinkClick r:id="" action="ppaction://media"/>
            <a:extLst>
              <a:ext uri="{FF2B5EF4-FFF2-40B4-BE49-F238E27FC236}">
                <a16:creationId xmlns:a16="http://schemas.microsoft.com/office/drawing/2014/main" id="{2F62AF16-BE31-974B-A892-4F02CEC45D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2204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900"/>
    </mc:Choice>
    <mc:Fallback xmlns="">
      <p:transition spd="slow" advTm="22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736D29-9E8B-5F43-8902-DBC254184F33}"/>
              </a:ext>
            </a:extLst>
          </p:cNvPr>
          <p:cNvPicPr>
            <a:picLocks noChangeAspect="1"/>
          </p:cNvPicPr>
          <p:nvPr/>
        </p:nvPicPr>
        <p:blipFill rotWithShape="1">
          <a:blip r:embed="rId5">
            <a:alphaModFix amt="40000"/>
            <a:extLst>
              <a:ext uri="{837473B0-CC2E-450A-ABE3-18F120FF3D39}">
                <a1611:picAttrSrcUrl xmlns:a1611="http://schemas.microsoft.com/office/drawing/2016/11/main" r:id="rId6"/>
              </a:ext>
            </a:extLst>
          </a:blip>
          <a:srcRect t="25987" b="36466"/>
          <a:stretch/>
        </p:blipFill>
        <p:spPr>
          <a:xfrm>
            <a:off x="20" y="10"/>
            <a:ext cx="12191980" cy="6857990"/>
          </a:xfrm>
          <a:prstGeom prst="rect">
            <a:avLst/>
          </a:prstGeom>
        </p:spPr>
      </p:pic>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solidFill>
                  <a:schemeClr val="tx1"/>
                </a:solidFill>
              </a:rPr>
              <a:t>Introduction</a:t>
            </a:r>
          </a:p>
        </p:txBody>
      </p:sp>
      <p:sp>
        <p:nvSpPr>
          <p:cNvPr id="10" name="Content Placeholder 9">
            <a:extLst>
              <a:ext uri="{FF2B5EF4-FFF2-40B4-BE49-F238E27FC236}">
                <a16:creationId xmlns:a16="http://schemas.microsoft.com/office/drawing/2014/main" id="{3FCBB4A6-229D-483B-B4F0-19CABDE18742}"/>
              </a:ext>
            </a:extLst>
          </p:cNvPr>
          <p:cNvSpPr>
            <a:spLocks noGrp="1"/>
          </p:cNvSpPr>
          <p:nvPr>
            <p:ph idx="1"/>
          </p:nvPr>
        </p:nvSpPr>
        <p:spPr>
          <a:xfrm>
            <a:off x="2231136" y="2638044"/>
            <a:ext cx="7729728" cy="3101983"/>
          </a:xfrm>
        </p:spPr>
        <p:txBody>
          <a:bodyPr>
            <a:normAutofit/>
          </a:bodyPr>
          <a:lstStyle/>
          <a:p>
            <a:pPr marL="0" indent="0">
              <a:buNone/>
            </a:pPr>
            <a:r>
              <a:rPr lang="en-US" sz="2400" dirty="0"/>
              <a:t>Recommendation Systems are a type of information filtering system that enhances the quality of search results by showing items that are more relevant to the search item or are related to the user's past searches. They're used to forecast how a person would evaluate or prefer a certain item.</a:t>
            </a:r>
            <a:endParaRPr lang="en-US" dirty="0"/>
          </a:p>
        </p:txBody>
      </p:sp>
      <p:pic>
        <p:nvPicPr>
          <p:cNvPr id="7" name="Audio 6">
            <a:hlinkClick r:id="" action="ppaction://media"/>
            <a:extLst>
              <a:ext uri="{FF2B5EF4-FFF2-40B4-BE49-F238E27FC236}">
                <a16:creationId xmlns:a16="http://schemas.microsoft.com/office/drawing/2014/main" id="{136BB9A5-E1AE-1649-BABD-21FACEE56F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40623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405"/>
    </mc:Choice>
    <mc:Fallback xmlns="">
      <p:transition spd="slow" advTm="12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Content Placeholder 5">
            <a:extLst>
              <a:ext uri="{FF2B5EF4-FFF2-40B4-BE49-F238E27FC236}">
                <a16:creationId xmlns:a16="http://schemas.microsoft.com/office/drawing/2014/main" id="{A5055BE4-007A-A244-8D55-A76DF39232ED}"/>
              </a:ext>
            </a:extLst>
          </p:cNvPr>
          <p:cNvSpPr>
            <a:spLocks noGrp="1"/>
          </p:cNvSpPr>
          <p:nvPr>
            <p:ph idx="1"/>
          </p:nvPr>
        </p:nvSpPr>
        <p:spPr>
          <a:xfrm>
            <a:off x="645161" y="609219"/>
            <a:ext cx="3363974" cy="3415622"/>
          </a:xfrm>
        </p:spPr>
        <p:txBody>
          <a:bodyPr>
            <a:noAutofit/>
          </a:bodyPr>
          <a:lstStyle/>
          <a:p>
            <a:pPr marL="0" indent="0">
              <a:buNone/>
            </a:pPr>
            <a:r>
              <a:rPr lang="en-US" sz="2400" dirty="0">
                <a:solidFill>
                  <a:schemeClr val="bg1"/>
                </a:solidFill>
              </a:rPr>
              <a:t>New dataset with features UserId, MovieId, Rating.</a:t>
            </a:r>
          </a:p>
          <a:p>
            <a:pPr marL="0" indent="0">
              <a:buNone/>
            </a:pPr>
            <a:r>
              <a:rPr lang="en-US" sz="2400" dirty="0">
                <a:solidFill>
                  <a:schemeClr val="bg1"/>
                </a:solidFill>
              </a:rPr>
              <a:t>Load the data into a Reader and evaluate the SVD model for the data using the cross_validate function. </a:t>
            </a:r>
          </a:p>
          <a:p>
            <a:pPr marL="0" indent="0">
              <a:buNone/>
            </a:pPr>
            <a:r>
              <a:rPr lang="en-US" sz="2400" dirty="0">
                <a:solidFill>
                  <a:schemeClr val="bg1"/>
                </a:solidFill>
              </a:rPr>
              <a:t>The mean Root Mean Square Error is around 0.89, which is more than enough in our instance.</a:t>
            </a:r>
          </a:p>
        </p:txBody>
      </p:sp>
      <p:pic>
        <p:nvPicPr>
          <p:cNvPr id="2" name="Picture 1">
            <a:extLst>
              <a:ext uri="{FF2B5EF4-FFF2-40B4-BE49-F238E27FC236}">
                <a16:creationId xmlns:a16="http://schemas.microsoft.com/office/drawing/2014/main" id="{3E19B52B-ACB9-4C42-A9BE-4360093ECFC0}"/>
              </a:ext>
            </a:extLst>
          </p:cNvPr>
          <p:cNvPicPr>
            <a:picLocks noChangeAspect="1"/>
          </p:cNvPicPr>
          <p:nvPr/>
        </p:nvPicPr>
        <p:blipFill>
          <a:blip r:embed="rId4"/>
          <a:stretch>
            <a:fillRect/>
          </a:stretch>
        </p:blipFill>
        <p:spPr>
          <a:xfrm>
            <a:off x="4650910" y="0"/>
            <a:ext cx="7541089" cy="6858000"/>
          </a:xfrm>
          <a:prstGeom prst="rect">
            <a:avLst/>
          </a:prstGeom>
        </p:spPr>
      </p:pic>
      <p:pic>
        <p:nvPicPr>
          <p:cNvPr id="10" name="Audio 9">
            <a:hlinkClick r:id="" action="ppaction://media"/>
            <a:extLst>
              <a:ext uri="{FF2B5EF4-FFF2-40B4-BE49-F238E27FC236}">
                <a16:creationId xmlns:a16="http://schemas.microsoft.com/office/drawing/2014/main" id="{4A62E586-5069-6D48-9E49-396BB6FF16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96289807"/>
      </p:ext>
    </p:extLst>
  </p:cSld>
  <p:clrMapOvr>
    <a:masterClrMapping/>
  </p:clrMapOvr>
  <mc:AlternateContent xmlns:mc="http://schemas.openxmlformats.org/markup-compatibility/2006" xmlns:p14="http://schemas.microsoft.com/office/powerpoint/2010/main">
    <mc:Choice Requires="p14">
      <p:transition spd="slow" p14:dur="2000" advTm="27955"/>
    </mc:Choice>
    <mc:Fallback xmlns="">
      <p:transition spd="slow" advTm="27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601BB8-540B-3B4F-B29A-9E28CC430932}"/>
              </a:ext>
            </a:extLst>
          </p:cNvPr>
          <p:cNvPicPr>
            <a:picLocks noChangeAspect="1"/>
          </p:cNvPicPr>
          <p:nvPr/>
        </p:nvPicPr>
        <p:blipFill>
          <a:blip r:embed="rId4"/>
          <a:stretch>
            <a:fillRect/>
          </a:stretch>
        </p:blipFill>
        <p:spPr>
          <a:xfrm>
            <a:off x="4650909" y="0"/>
            <a:ext cx="7541090" cy="6857999"/>
          </a:xfrm>
          <a:prstGeom prst="rect">
            <a:avLst/>
          </a:prstGeom>
        </p:spPr>
      </p:pic>
      <p:sp>
        <p:nvSpPr>
          <p:cNvPr id="8" name="Content Placeholder 5">
            <a:extLst>
              <a:ext uri="{FF2B5EF4-FFF2-40B4-BE49-F238E27FC236}">
                <a16:creationId xmlns:a16="http://schemas.microsoft.com/office/drawing/2014/main" id="{4D579A68-1E33-9F4D-B53A-6E060AFCFBA1}"/>
              </a:ext>
            </a:extLst>
          </p:cNvPr>
          <p:cNvSpPr>
            <a:spLocks noGrp="1"/>
          </p:cNvSpPr>
          <p:nvPr>
            <p:ph idx="1"/>
          </p:nvPr>
        </p:nvSpPr>
        <p:spPr>
          <a:xfrm>
            <a:off x="643468" y="766382"/>
            <a:ext cx="3363974" cy="3415622"/>
          </a:xfrm>
        </p:spPr>
        <p:txBody>
          <a:bodyPr>
            <a:noAutofit/>
          </a:bodyPr>
          <a:lstStyle/>
          <a:p>
            <a:pPr marL="0" indent="0">
              <a:buNone/>
            </a:pPr>
            <a:r>
              <a:rPr lang="en-US" sz="2400" dirty="0">
                <a:solidFill>
                  <a:schemeClr val="bg1"/>
                </a:solidFill>
              </a:rPr>
              <a:t>After fitting the data with the SVD model, we check the ratings given by the UserId 2 for different movies.</a:t>
            </a:r>
          </a:p>
          <a:p>
            <a:pPr marL="0" indent="0">
              <a:buNone/>
            </a:pPr>
            <a:r>
              <a:rPr lang="en-US" sz="2400" dirty="0">
                <a:solidFill>
                  <a:schemeClr val="bg1"/>
                </a:solidFill>
              </a:rPr>
              <a:t>If we predict the rating that would be given by the UserId 2 for the MovieId 47 we got the estimated dating as 3.923 which is close to the actual rating given by the user i.e., 4.0 which can be referenced from the given data. </a:t>
            </a:r>
          </a:p>
        </p:txBody>
      </p:sp>
      <p:pic>
        <p:nvPicPr>
          <p:cNvPr id="12" name="Audio 11">
            <a:hlinkClick r:id="" action="ppaction://media"/>
            <a:extLst>
              <a:ext uri="{FF2B5EF4-FFF2-40B4-BE49-F238E27FC236}">
                <a16:creationId xmlns:a16="http://schemas.microsoft.com/office/drawing/2014/main" id="{6DF570C0-5EEF-664B-A847-D4E0E06D42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1338585"/>
      </p:ext>
    </p:extLst>
  </p:cSld>
  <p:clrMapOvr>
    <a:masterClrMapping/>
  </p:clrMapOvr>
  <mc:AlternateContent xmlns:mc="http://schemas.openxmlformats.org/markup-compatibility/2006" xmlns:p14="http://schemas.microsoft.com/office/powerpoint/2010/main">
    <mc:Choice Requires="p14">
      <p:transition spd="slow" p14:dur="2000" advTm="14146"/>
    </mc:Choice>
    <mc:Fallback xmlns="">
      <p:transition spd="slow" advTm="14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solidFill>
            <a:srgbClr val="FFFFFF">
              <a:alpha val="10000"/>
            </a:srgbClr>
          </a:solidFill>
          <a:ln>
            <a:solidFill>
              <a:schemeClr val="tx1"/>
            </a:solidFill>
          </a:ln>
        </p:spPr>
        <p:txBody>
          <a:bodyPr>
            <a:normAutofit/>
          </a:bodyPr>
          <a:lstStyle/>
          <a:p>
            <a:r>
              <a:rPr lang="en-US" dirty="0">
                <a:solidFill>
                  <a:schemeClr val="tx1"/>
                </a:solidFill>
              </a:rPr>
              <a:t>Conclusion &amp; future work</a:t>
            </a:r>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2231136" y="2638044"/>
            <a:ext cx="7729728" cy="3101983"/>
          </a:xfrm>
        </p:spPr>
        <p:txBody>
          <a:bodyPr>
            <a:normAutofit/>
          </a:bodyPr>
          <a:lstStyle/>
          <a:p>
            <a:r>
              <a:rPr lang="en-US" sz="2400" dirty="0"/>
              <a:t>I have tried to build a recommendation system that tries to predict the ratings that could be given for a movie by a particular user.</a:t>
            </a:r>
          </a:p>
          <a:p>
            <a:r>
              <a:rPr lang="en-US" sz="2400" dirty="0"/>
              <a:t>In the future, we could build a hybrid model that takes all the demographics, content as well as the user preferences into account before giving out the recommendations.</a:t>
            </a:r>
          </a:p>
        </p:txBody>
      </p:sp>
      <p:pic>
        <p:nvPicPr>
          <p:cNvPr id="8" name="Audio 7">
            <a:hlinkClick r:id="" action="ppaction://media"/>
            <a:extLst>
              <a:ext uri="{FF2B5EF4-FFF2-40B4-BE49-F238E27FC236}">
                <a16:creationId xmlns:a16="http://schemas.microsoft.com/office/drawing/2014/main" id="{6C6C12C1-6AC6-7249-993E-D8744C18E7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094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738"/>
    </mc:Choice>
    <mc:Fallback xmlns="">
      <p:transition spd="slow" advTm="13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solidFill>
            <a:srgbClr val="FFFFFF">
              <a:alpha val="10000"/>
            </a:srgbClr>
          </a:solidFill>
          <a:ln>
            <a:solidFill>
              <a:schemeClr val="tx1"/>
            </a:solidFill>
          </a:ln>
        </p:spPr>
        <p:txBody>
          <a:bodyPr>
            <a:normAutofit/>
          </a:bodyPr>
          <a:lstStyle/>
          <a:p>
            <a:r>
              <a:rPr lang="en-US">
                <a:solidFill>
                  <a:schemeClr val="tx1"/>
                </a:solidFill>
              </a:rPr>
              <a:t>References</a:t>
            </a:r>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2231136" y="2638044"/>
            <a:ext cx="7729728" cy="3101983"/>
          </a:xfrm>
        </p:spPr>
        <p:txBody>
          <a:bodyPr>
            <a:normAutofit/>
          </a:bodyPr>
          <a:lstStyle/>
          <a:p>
            <a:r>
              <a:rPr lang="en-US" dirty="0"/>
              <a:t>Ching-</a:t>
            </a:r>
            <a:r>
              <a:rPr lang="en-US" dirty="0" err="1"/>
              <a:t>Seh</a:t>
            </a:r>
            <a:r>
              <a:rPr lang="en-US" dirty="0"/>
              <a:t> Mike Wu, Deepti Garg, </a:t>
            </a:r>
            <a:r>
              <a:rPr lang="en-US" dirty="0" err="1"/>
              <a:t>Unnathi</a:t>
            </a:r>
            <a:r>
              <a:rPr lang="en-US" dirty="0"/>
              <a:t> </a:t>
            </a:r>
            <a:r>
              <a:rPr lang="en-US" dirty="0" err="1"/>
              <a:t>Bhandary</a:t>
            </a:r>
            <a:r>
              <a:rPr lang="en-US" dirty="0"/>
              <a:t>, “Movie Recommendation System Using Collaborative Filtering, 2018”</a:t>
            </a:r>
          </a:p>
          <a:p>
            <a:r>
              <a:rPr lang="en-US" dirty="0"/>
              <a:t>Chang Cai, Li Wang, “Application of improved k-means k-nearest neighbor algorithm in the movie recommendation system, 2020”</a:t>
            </a:r>
          </a:p>
          <a:p>
            <a:r>
              <a:rPr lang="en-US" dirty="0"/>
              <a:t>Content based filtering from https://</a:t>
            </a:r>
            <a:r>
              <a:rPr lang="en-US" dirty="0" err="1"/>
              <a:t>medium.com</a:t>
            </a:r>
            <a:r>
              <a:rPr lang="en-US" dirty="0"/>
              <a:t>/web-mining-is688-spring-2021/content-based-movie-recommendation-system-72f122641eab</a:t>
            </a:r>
          </a:p>
          <a:p>
            <a:r>
              <a:rPr lang="en-US" dirty="0"/>
              <a:t>https://</a:t>
            </a:r>
            <a:r>
              <a:rPr lang="en-US" dirty="0" err="1"/>
              <a:t>hackernoon.com</a:t>
            </a:r>
            <a:r>
              <a:rPr lang="en-US" dirty="0"/>
              <a:t>/introduction-to-recommender-system-part-1-collaborative-filtering-singular-value-decomposition-44c9659c5e75</a:t>
            </a:r>
          </a:p>
        </p:txBody>
      </p:sp>
      <p:pic>
        <p:nvPicPr>
          <p:cNvPr id="4" name="Audio 3">
            <a:hlinkClick r:id="" action="ppaction://media"/>
            <a:extLst>
              <a:ext uri="{FF2B5EF4-FFF2-40B4-BE49-F238E27FC236}">
                <a16:creationId xmlns:a16="http://schemas.microsoft.com/office/drawing/2014/main" id="{E96B296D-CBE7-BA40-AB43-1105E3A8ED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365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8"/>
    </mc:Choice>
    <mc:Fallback xmlns="">
      <p:transition spd="slow" advTm="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THANKS!!</a:t>
            </a:r>
          </a:p>
        </p:txBody>
      </p:sp>
      <p:pic>
        <p:nvPicPr>
          <p:cNvPr id="3" name="Audio 2">
            <a:hlinkClick r:id="" action="ppaction://media"/>
            <a:extLst>
              <a:ext uri="{FF2B5EF4-FFF2-40B4-BE49-F238E27FC236}">
                <a16:creationId xmlns:a16="http://schemas.microsoft.com/office/drawing/2014/main" id="{DA1A685C-4EDB-0A49-A4E0-30B3C9AB0A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7188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11"/>
    </mc:Choice>
    <mc:Fallback xmlns="">
      <p:transition spd="slow" advTm="1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Content Placeholder 14" descr="Logo&#10;&#10;Description automatically generated">
            <a:extLst>
              <a:ext uri="{FF2B5EF4-FFF2-40B4-BE49-F238E27FC236}">
                <a16:creationId xmlns:a16="http://schemas.microsoft.com/office/drawing/2014/main" id="{71580257-73F5-9040-9DC6-25D017345EF9}"/>
              </a:ext>
            </a:extLst>
          </p:cNvPr>
          <p:cNvPicPr>
            <a:picLocks noChangeAspect="1"/>
          </p:cNvPicPr>
          <p:nvPr/>
        </p:nvPicPr>
        <p:blipFill rotWithShape="1">
          <a:blip r:embed="rId4">
            <a:alphaModFix amt="40000"/>
            <a:extLst>
              <a:ext uri="{837473B0-CC2E-450A-ABE3-18F120FF3D39}">
                <a1611:picAttrSrcUrl xmlns:a1611="http://schemas.microsoft.com/office/drawing/2016/11/main" r:id="rId5"/>
              </a:ext>
            </a:extLst>
          </a:blip>
          <a:srcRect r="1779"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prstGeom prst="rect">
            <a:avLst/>
          </a:prstGeom>
          <a:noFill/>
          <a:ln>
            <a:solidFill>
              <a:srgbClr val="FFFFFF"/>
            </a:solidFill>
          </a:ln>
        </p:spPr>
        <p:txBody>
          <a:bodyPr>
            <a:normAutofit/>
          </a:bodyPr>
          <a:lstStyle/>
          <a:p>
            <a:r>
              <a:rPr lang="en-US">
                <a:solidFill>
                  <a:schemeClr val="tx1"/>
                </a:solidFill>
              </a:rPr>
              <a:t>Motivation</a:t>
            </a:r>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2231136" y="2638044"/>
            <a:ext cx="7729728" cy="3101983"/>
          </a:xfrm>
        </p:spPr>
        <p:txBody>
          <a:bodyPr>
            <a:noAutofit/>
          </a:bodyPr>
          <a:lstStyle/>
          <a:p>
            <a:pPr marL="0" indent="0">
              <a:buNone/>
            </a:pPr>
            <a:r>
              <a:rPr lang="en-US" sz="2400" dirty="0"/>
              <a:t>Netflix and Spotify, for example, rely heavily on the effectiveness of their recommendation engines to drive their growth and success. I feel that recommendation systems would have a significant influence on application access and usage, and it is critical that the user maintains interest in the application. We need to display people trending information or stuff that they could enjoy in order to keep them interested in our app. This is precisely why I set out to create this method.</a:t>
            </a:r>
          </a:p>
        </p:txBody>
      </p:sp>
      <p:pic>
        <p:nvPicPr>
          <p:cNvPr id="9" name="Audio 8">
            <a:hlinkClick r:id="" action="ppaction://media"/>
            <a:extLst>
              <a:ext uri="{FF2B5EF4-FFF2-40B4-BE49-F238E27FC236}">
                <a16:creationId xmlns:a16="http://schemas.microsoft.com/office/drawing/2014/main" id="{7EE25C3E-ABEC-C046-BCCD-0468B103D8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283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609"/>
    </mc:Choice>
    <mc:Fallback xmlns="">
      <p:transition spd="slow" advTm="2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0"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PROBLEM STATEMENT</a:t>
            </a:r>
          </a:p>
        </p:txBody>
      </p:sp>
      <p:pic>
        <p:nvPicPr>
          <p:cNvPr id="7" name="Picture 6">
            <a:extLst>
              <a:ext uri="{FF2B5EF4-FFF2-40B4-BE49-F238E27FC236}">
                <a16:creationId xmlns:a16="http://schemas.microsoft.com/office/drawing/2014/main" id="{3E3B8C94-5DE5-CB4E-AE0A-3B834F5758D8}"/>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187" r="-1" b="7315"/>
          <a:stretch/>
        </p:blipFill>
        <p:spPr>
          <a:xfrm>
            <a:off x="20" y="10"/>
            <a:ext cx="6062452" cy="342898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21A53A53-1CF0-E94C-84F5-6ECDFEF67FC5}"/>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r="550"/>
          <a:stretch/>
        </p:blipFill>
        <p:spPr>
          <a:xfrm>
            <a:off x="6129528" y="-1"/>
            <a:ext cx="6062472" cy="3428999"/>
          </a:xfrm>
          <a:prstGeom prst="rect">
            <a:avLst/>
          </a:prstGeom>
        </p:spPr>
      </p:pic>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2238412" y="4846076"/>
            <a:ext cx="7715177" cy="1271556"/>
          </a:xfrm>
        </p:spPr>
        <p:txBody>
          <a:bodyPr>
            <a:normAutofit/>
          </a:bodyPr>
          <a:lstStyle/>
          <a:p>
            <a:pPr marL="0" indent="0">
              <a:buNone/>
            </a:pPr>
            <a:r>
              <a:rPr lang="en-US" sz="2400" dirty="0">
                <a:solidFill>
                  <a:schemeClr val="bg1"/>
                </a:solidFill>
              </a:rPr>
              <a:t>In this project I am going to build a system for recommendations based on demographic, content, collaborative filtering. </a:t>
            </a:r>
          </a:p>
          <a:p>
            <a:pPr marL="0" indent="0">
              <a:buNone/>
            </a:pPr>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C162D9A8-48E7-E349-858B-2671D20F58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4325422"/>
      </p:ext>
    </p:extLst>
  </p:cSld>
  <p:clrMapOvr>
    <a:masterClrMapping/>
  </p:clrMapOvr>
  <mc:AlternateContent xmlns:mc="http://schemas.openxmlformats.org/markup-compatibility/2006" xmlns:p14="http://schemas.microsoft.com/office/powerpoint/2010/main">
    <mc:Choice Requires="p14">
      <p:transition spd="slow" p14:dur="2000" advTm="14454"/>
    </mc:Choice>
    <mc:Fallback xmlns="">
      <p:transition spd="slow" advTm="14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a:solidFill>
                  <a:schemeClr val="bg1"/>
                </a:solidFill>
              </a:rPr>
              <a:t>Dataset information</a:t>
            </a:r>
          </a:p>
        </p:txBody>
      </p:sp>
      <p:sp>
        <p:nvSpPr>
          <p:cNvPr id="10" name="Content Placeholder 9">
            <a:extLst>
              <a:ext uri="{FF2B5EF4-FFF2-40B4-BE49-F238E27FC236}">
                <a16:creationId xmlns:a16="http://schemas.microsoft.com/office/drawing/2014/main" id="{3FCBB4A6-229D-483B-B4F0-19CABDE18742}"/>
              </a:ext>
            </a:extLst>
          </p:cNvPr>
          <p:cNvSpPr>
            <a:spLocks noGrp="1"/>
          </p:cNvSpPr>
          <p:nvPr>
            <p:ph idx="1"/>
          </p:nvPr>
        </p:nvSpPr>
        <p:spPr>
          <a:xfrm>
            <a:off x="643467" y="2638044"/>
            <a:ext cx="6242715" cy="3415622"/>
          </a:xfrm>
        </p:spPr>
        <p:txBody>
          <a:bodyPr>
            <a:normAutofit/>
          </a:bodyPr>
          <a:lstStyle/>
          <a:p>
            <a:pPr marL="0" indent="0">
              <a:buNone/>
            </a:pPr>
            <a:r>
              <a:rPr lang="en-US" sz="2400" dirty="0">
                <a:solidFill>
                  <a:schemeClr val="bg1"/>
                </a:solidFill>
              </a:rPr>
              <a:t>The dataset used in this system has various features required to define different details about the movies like </a:t>
            </a:r>
            <a:r>
              <a:rPr lang="en-US" sz="2400" b="1" dirty="0">
                <a:solidFill>
                  <a:schemeClr val="bg1"/>
                </a:solidFill>
              </a:rPr>
              <a:t>genres</a:t>
            </a:r>
            <a:r>
              <a:rPr lang="en-US" sz="2400" dirty="0">
                <a:solidFill>
                  <a:schemeClr val="bg1"/>
                </a:solidFill>
              </a:rPr>
              <a:t>, id, </a:t>
            </a:r>
            <a:r>
              <a:rPr lang="en-US" sz="2400" b="1" dirty="0">
                <a:solidFill>
                  <a:schemeClr val="bg1"/>
                </a:solidFill>
              </a:rPr>
              <a:t>keywords</a:t>
            </a:r>
            <a:r>
              <a:rPr lang="en-US" sz="2400" dirty="0">
                <a:solidFill>
                  <a:schemeClr val="bg1"/>
                </a:solidFill>
              </a:rPr>
              <a:t>, </a:t>
            </a:r>
            <a:r>
              <a:rPr lang="en-US" sz="2400" b="1" dirty="0">
                <a:solidFill>
                  <a:schemeClr val="bg1"/>
                </a:solidFill>
              </a:rPr>
              <a:t>overview</a:t>
            </a:r>
            <a:r>
              <a:rPr lang="en-US" sz="2400" dirty="0">
                <a:solidFill>
                  <a:schemeClr val="bg1"/>
                </a:solidFill>
              </a:rPr>
              <a:t>, </a:t>
            </a:r>
            <a:r>
              <a:rPr lang="en-US" sz="2400" b="1" dirty="0">
                <a:solidFill>
                  <a:schemeClr val="bg1"/>
                </a:solidFill>
              </a:rPr>
              <a:t>popularity</a:t>
            </a:r>
            <a:r>
              <a:rPr lang="en-US" sz="2400" dirty="0">
                <a:solidFill>
                  <a:schemeClr val="bg1"/>
                </a:solidFill>
              </a:rPr>
              <a:t>, production_companies, production_countries, </a:t>
            </a:r>
            <a:r>
              <a:rPr lang="en-US" sz="2400" b="1" dirty="0">
                <a:solidFill>
                  <a:schemeClr val="bg1"/>
                </a:solidFill>
              </a:rPr>
              <a:t>vote</a:t>
            </a:r>
            <a:r>
              <a:rPr lang="en-US" sz="2400" dirty="0">
                <a:solidFill>
                  <a:schemeClr val="bg1"/>
                </a:solidFill>
              </a:rPr>
              <a:t>_</a:t>
            </a:r>
            <a:r>
              <a:rPr lang="en-US" sz="2400" b="1" dirty="0">
                <a:solidFill>
                  <a:schemeClr val="bg1"/>
                </a:solidFill>
              </a:rPr>
              <a:t>average</a:t>
            </a:r>
            <a:r>
              <a:rPr lang="en-US" sz="2400" dirty="0">
                <a:solidFill>
                  <a:schemeClr val="bg1"/>
                </a:solidFill>
              </a:rPr>
              <a:t>,</a:t>
            </a:r>
            <a:r>
              <a:rPr lang="en-US" sz="2400" b="1" dirty="0">
                <a:solidFill>
                  <a:schemeClr val="bg1"/>
                </a:solidFill>
              </a:rPr>
              <a:t> vote_count</a:t>
            </a:r>
            <a:r>
              <a:rPr lang="en-US" sz="2400" dirty="0">
                <a:solidFill>
                  <a:schemeClr val="bg1"/>
                </a:solidFill>
              </a:rPr>
              <a:t>, </a:t>
            </a:r>
            <a:r>
              <a:rPr lang="en-US" sz="2400" b="1" dirty="0">
                <a:solidFill>
                  <a:schemeClr val="bg1"/>
                </a:solidFill>
              </a:rPr>
              <a:t>cast, crew </a:t>
            </a:r>
          </a:p>
          <a:p>
            <a:endParaRPr lang="en-US" dirty="0">
              <a:solidFill>
                <a:schemeClr val="bg1"/>
              </a:solidFill>
            </a:endParaRPr>
          </a:p>
        </p:txBody>
      </p:sp>
      <p:pic>
        <p:nvPicPr>
          <p:cNvPr id="7" name="Content Placeholder 15" descr="A picture containing text, different, colorful, same&#10;&#10;Description automatically generated">
            <a:extLst>
              <a:ext uri="{FF2B5EF4-FFF2-40B4-BE49-F238E27FC236}">
                <a16:creationId xmlns:a16="http://schemas.microsoft.com/office/drawing/2014/main" id="{72159468-1CD8-8542-A739-8FAC1372B04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860"/>
          <a:stretch/>
        </p:blipFill>
        <p:spPr>
          <a:xfrm>
            <a:off x="8119870" y="804201"/>
            <a:ext cx="3428662" cy="5048767"/>
          </a:xfrm>
          <a:prstGeom prst="rect">
            <a:avLst/>
          </a:prstGeom>
        </p:spPr>
      </p:pic>
      <p:pic>
        <p:nvPicPr>
          <p:cNvPr id="6" name="Audio 5">
            <a:hlinkClick r:id="" action="ppaction://media"/>
            <a:extLst>
              <a:ext uri="{FF2B5EF4-FFF2-40B4-BE49-F238E27FC236}">
                <a16:creationId xmlns:a16="http://schemas.microsoft.com/office/drawing/2014/main" id="{C7EA79DF-1666-9A41-8A52-97D7C67476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3164509"/>
      </p:ext>
    </p:extLst>
  </p:cSld>
  <p:clrMapOvr>
    <a:masterClrMapping/>
  </p:clrMapOvr>
  <mc:AlternateContent xmlns:mc="http://schemas.openxmlformats.org/markup-compatibility/2006" xmlns:p14="http://schemas.microsoft.com/office/powerpoint/2010/main">
    <mc:Choice Requires="p14">
      <p:transition spd="slow" p14:dur="2000" advTm="13933"/>
    </mc:Choice>
    <mc:Fallback xmlns="">
      <p:transition spd="slow" advTm="13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a red and black marbles">
            <a:extLst>
              <a:ext uri="{FF2B5EF4-FFF2-40B4-BE49-F238E27FC236}">
                <a16:creationId xmlns:a16="http://schemas.microsoft.com/office/drawing/2014/main" id="{4B20ACAB-5C19-4F09-B938-E3C8AE3BC176}"/>
              </a:ext>
            </a:extLst>
          </p:cNvPr>
          <p:cNvPicPr>
            <a:picLocks noChangeAspect="1"/>
          </p:cNvPicPr>
          <p:nvPr/>
        </p:nvPicPr>
        <p:blipFill rotWithShape="1">
          <a:blip r:embed="rId4">
            <a:alphaModFix amt="40000"/>
          </a:blip>
          <a:srcRect t="10767" b="18478"/>
          <a:stretch/>
        </p:blipFill>
        <p:spPr>
          <a:xfrm>
            <a:off x="20" y="10"/>
            <a:ext cx="12191980" cy="6857990"/>
          </a:xfrm>
          <a:prstGeom prst="rect">
            <a:avLst/>
          </a:prstGeom>
        </p:spPr>
      </p:pic>
      <p:sp>
        <p:nvSpPr>
          <p:cNvPr id="2" name="Title 1">
            <a:extLst>
              <a:ext uri="{FF2B5EF4-FFF2-40B4-BE49-F238E27FC236}">
                <a16:creationId xmlns:a16="http://schemas.microsoft.com/office/drawing/2014/main" id="{62A4AE01-F84F-BB41-92C6-263D62FCAC97}"/>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solidFill>
                  <a:schemeClr val="tx1"/>
                </a:solidFill>
              </a:rPr>
              <a:t>Demographic filtering</a:t>
            </a:r>
          </a:p>
        </p:txBody>
      </p:sp>
      <p:sp>
        <p:nvSpPr>
          <p:cNvPr id="3" name="Content Placeholder 2">
            <a:extLst>
              <a:ext uri="{FF2B5EF4-FFF2-40B4-BE49-F238E27FC236}">
                <a16:creationId xmlns:a16="http://schemas.microsoft.com/office/drawing/2014/main" id="{14BB3917-469E-2343-B48E-D1A306738817}"/>
              </a:ext>
            </a:extLst>
          </p:cNvPr>
          <p:cNvSpPr>
            <a:spLocks noGrp="1"/>
          </p:cNvSpPr>
          <p:nvPr>
            <p:ph idx="1"/>
          </p:nvPr>
        </p:nvSpPr>
        <p:spPr>
          <a:xfrm>
            <a:off x="2231136" y="2638044"/>
            <a:ext cx="7729728" cy="3101983"/>
          </a:xfrm>
        </p:spPr>
        <p:txBody>
          <a:bodyPr>
            <a:normAutofit/>
          </a:bodyPr>
          <a:lstStyle/>
          <a:p>
            <a:pPr marL="0" indent="0">
              <a:buNone/>
            </a:pPr>
            <a:r>
              <a:rPr lang="en-US" sz="2400" dirty="0"/>
              <a:t>Provides users with generic suggestions based on movie popularity/scores assigned by weighting certain aspects of the film. Because each user is unique, this technique is deemed too simplistic. The primary premise of this method is that films that are more popular and highly acclaimed are more likely to be loved by the general public.</a:t>
            </a:r>
          </a:p>
        </p:txBody>
      </p:sp>
      <p:pic>
        <p:nvPicPr>
          <p:cNvPr id="8" name="Audio 7">
            <a:hlinkClick r:id="" action="ppaction://media"/>
            <a:extLst>
              <a:ext uri="{FF2B5EF4-FFF2-40B4-BE49-F238E27FC236}">
                <a16:creationId xmlns:a16="http://schemas.microsoft.com/office/drawing/2014/main" id="{90856C16-40E7-B249-9D0A-DD102E9678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5380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402"/>
    </mc:Choice>
    <mc:Fallback xmlns="">
      <p:transition spd="slow" advTm="13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10514">
            <a:alpha val="53144"/>
          </a:srgbClr>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F91A29D-3F1C-DC43-839C-CEE05C5F9E69}"/>
              </a:ext>
            </a:extLst>
          </p:cNvPr>
          <p:cNvSpPr>
            <a:spLocks noGrp="1"/>
          </p:cNvSpPr>
          <p:nvPr>
            <p:ph idx="1"/>
          </p:nvPr>
        </p:nvSpPr>
        <p:spPr>
          <a:xfrm>
            <a:off x="617475" y="2620720"/>
            <a:ext cx="3363974" cy="3415622"/>
          </a:xfrm>
        </p:spPr>
        <p:txBody>
          <a:bodyPr anchor="ctr">
            <a:noAutofit/>
          </a:bodyPr>
          <a:lstStyle/>
          <a:p>
            <a:pPr marL="0" indent="0">
              <a:lnSpc>
                <a:spcPct val="90000"/>
              </a:lnSpc>
              <a:buNone/>
            </a:pPr>
            <a:r>
              <a:rPr lang="en-US" sz="2800" b="1" dirty="0">
                <a:solidFill>
                  <a:schemeClr val="bg1"/>
                </a:solidFill>
              </a:rPr>
              <a:t>1. Using IMDB’s Weighted Rating</a:t>
            </a:r>
          </a:p>
          <a:p>
            <a:pPr marL="0" indent="0">
              <a:lnSpc>
                <a:spcPct val="90000"/>
              </a:lnSpc>
              <a:buNone/>
            </a:pPr>
            <a:endParaRPr lang="en-US" sz="2800" dirty="0">
              <a:solidFill>
                <a:schemeClr val="bg1"/>
              </a:solidFill>
            </a:endParaRPr>
          </a:p>
        </p:txBody>
      </p:sp>
      <p:sp>
        <p:nvSpPr>
          <p:cNvPr id="9" name="TextBox 8">
            <a:extLst>
              <a:ext uri="{FF2B5EF4-FFF2-40B4-BE49-F238E27FC236}">
                <a16:creationId xmlns:a16="http://schemas.microsoft.com/office/drawing/2014/main" id="{76D0ED75-921B-5F48-81DE-898FDF972AA2}"/>
              </a:ext>
            </a:extLst>
          </p:cNvPr>
          <p:cNvSpPr txBox="1"/>
          <p:nvPr/>
        </p:nvSpPr>
        <p:spPr>
          <a:xfrm>
            <a:off x="5372766" y="2574205"/>
            <a:ext cx="6100762" cy="2215991"/>
          </a:xfrm>
          <a:prstGeom prst="rect">
            <a:avLst/>
          </a:prstGeom>
          <a:noFill/>
        </p:spPr>
        <p:txBody>
          <a:bodyPr wrap="square">
            <a:spAutoFit/>
          </a:bodyPr>
          <a:lstStyle/>
          <a:p>
            <a:pPr marL="0" indent="0">
              <a:buFont typeface="Arial" panose="020B0604020202020204" pitchFamily="34" charset="0"/>
              <a:buNone/>
            </a:pPr>
            <a:r>
              <a:rPr lang="en-US" sz="2400" dirty="0">
                <a:solidFill>
                  <a:schemeClr val="bg1"/>
                </a:solidFill>
              </a:rPr>
              <a:t>	</a:t>
            </a:r>
            <a:r>
              <a:rPr lang="en-US" sz="2400" b="1" dirty="0">
                <a:solidFill>
                  <a:schemeClr val="bg1"/>
                </a:solidFill>
              </a:rPr>
              <a:t>v</a:t>
            </a:r>
            <a:r>
              <a:rPr lang="en-US" sz="2400" dirty="0">
                <a:solidFill>
                  <a:schemeClr val="bg1"/>
                </a:solidFill>
              </a:rPr>
              <a:t>  - Number of votes for the movie</a:t>
            </a:r>
            <a:br>
              <a:rPr lang="en-US" sz="2400" dirty="0">
                <a:solidFill>
                  <a:schemeClr val="bg1"/>
                </a:solidFill>
              </a:rPr>
            </a:br>
            <a:r>
              <a:rPr lang="en-US" sz="2400" dirty="0">
                <a:solidFill>
                  <a:schemeClr val="bg1"/>
                </a:solidFill>
              </a:rPr>
              <a:t>	</a:t>
            </a:r>
            <a:r>
              <a:rPr lang="en-US" sz="2400" b="1" dirty="0">
                <a:solidFill>
                  <a:schemeClr val="bg1"/>
                </a:solidFill>
              </a:rPr>
              <a:t>m</a:t>
            </a:r>
            <a:r>
              <a:rPr lang="en-US" sz="2400" dirty="0">
                <a:solidFill>
                  <a:schemeClr val="bg1"/>
                </a:solidFill>
              </a:rPr>
              <a:t> - Minimum votes required to be 			      considered for recommendation.</a:t>
            </a:r>
            <a:br>
              <a:rPr lang="en-US" sz="2400" dirty="0">
                <a:solidFill>
                  <a:schemeClr val="bg1"/>
                </a:solidFill>
              </a:rPr>
            </a:br>
            <a:r>
              <a:rPr lang="en-US" sz="2400" dirty="0">
                <a:solidFill>
                  <a:schemeClr val="bg1"/>
                </a:solidFill>
              </a:rPr>
              <a:t>	</a:t>
            </a:r>
            <a:r>
              <a:rPr lang="en-US" sz="2400" b="1" dirty="0">
                <a:solidFill>
                  <a:schemeClr val="bg1"/>
                </a:solidFill>
              </a:rPr>
              <a:t>R</a:t>
            </a:r>
            <a:r>
              <a:rPr lang="en-US" sz="2400" dirty="0">
                <a:solidFill>
                  <a:schemeClr val="bg1"/>
                </a:solidFill>
              </a:rPr>
              <a:t> -  Average rating of the movie; </a:t>
            </a:r>
            <a:br>
              <a:rPr lang="en-US" sz="2400" dirty="0">
                <a:solidFill>
                  <a:schemeClr val="bg1"/>
                </a:solidFill>
              </a:rPr>
            </a:br>
            <a:r>
              <a:rPr lang="en-US" sz="2400" dirty="0">
                <a:solidFill>
                  <a:schemeClr val="bg1"/>
                </a:solidFill>
              </a:rPr>
              <a:t>	</a:t>
            </a:r>
            <a:r>
              <a:rPr lang="en-US" sz="2400" b="1" dirty="0">
                <a:solidFill>
                  <a:schemeClr val="bg1"/>
                </a:solidFill>
              </a:rPr>
              <a:t>C</a:t>
            </a:r>
            <a:r>
              <a:rPr lang="en-US" sz="2400" dirty="0">
                <a:solidFill>
                  <a:schemeClr val="bg1"/>
                </a:solidFill>
              </a:rPr>
              <a:t> - Mean vote across the whole data</a:t>
            </a:r>
          </a:p>
          <a:p>
            <a:endParaRPr lang="en-US" sz="1800" dirty="0">
              <a:solidFill>
                <a:schemeClr val="tx1">
                  <a:lumMod val="95000"/>
                  <a:lumOff val="5000"/>
                </a:schemeClr>
              </a:solidFill>
            </a:endParaRPr>
          </a:p>
        </p:txBody>
      </p:sp>
      <p:sp>
        <p:nvSpPr>
          <p:cNvPr id="11" name="Title 1">
            <a:extLst>
              <a:ext uri="{FF2B5EF4-FFF2-40B4-BE49-F238E27FC236}">
                <a16:creationId xmlns:a16="http://schemas.microsoft.com/office/drawing/2014/main" id="{6DF6396C-19FC-3041-96BD-CF82ABB930B7}"/>
              </a:ext>
            </a:extLst>
          </p:cNvPr>
          <p:cNvSpPr>
            <a:spLocks noGrp="1"/>
          </p:cNvSpPr>
          <p:nvPr>
            <p:ph type="title"/>
          </p:nvPr>
        </p:nvSpPr>
        <p:spPr>
          <a:xfrm>
            <a:off x="617475" y="497525"/>
            <a:ext cx="3363974" cy="1728044"/>
          </a:xfrm>
          <a:noFill/>
          <a:ln>
            <a:solidFill>
              <a:schemeClr val="bg1"/>
            </a:solidFill>
          </a:ln>
        </p:spPr>
        <p:txBody>
          <a:bodyPr wrap="square">
            <a:normAutofit/>
          </a:bodyPr>
          <a:lstStyle/>
          <a:p>
            <a:r>
              <a:rPr lang="en-US" sz="2400" dirty="0">
                <a:solidFill>
                  <a:schemeClr val="bg1"/>
                </a:solidFill>
              </a:rPr>
              <a:t>Demographic filtering Implementation</a:t>
            </a:r>
          </a:p>
        </p:txBody>
      </p:sp>
      <p:sp>
        <p:nvSpPr>
          <p:cNvPr id="12" name="TextBox 11">
            <a:extLst>
              <a:ext uri="{FF2B5EF4-FFF2-40B4-BE49-F238E27FC236}">
                <a16:creationId xmlns:a16="http://schemas.microsoft.com/office/drawing/2014/main" id="{46722CEE-817C-0E4A-9A3A-27FB777DAB6B}"/>
              </a:ext>
            </a:extLst>
          </p:cNvPr>
          <p:cNvSpPr txBox="1"/>
          <p:nvPr/>
        </p:nvSpPr>
        <p:spPr>
          <a:xfrm>
            <a:off x="5372766" y="1025240"/>
            <a:ext cx="6100174" cy="400110"/>
          </a:xfrm>
          <a:prstGeom prst="rect">
            <a:avLst/>
          </a:prstGeom>
          <a:solidFill>
            <a:schemeClr val="bg1"/>
          </a:solidFill>
        </p:spPr>
        <p:txBody>
          <a:bodyPr wrap="square">
            <a:spAutoFit/>
          </a:bodyPr>
          <a:lstStyle/>
          <a:p>
            <a:r>
              <a:rPr lang="en-US" sz="2000" b="0" i="0" u="none" strike="noStrike" dirty="0">
                <a:solidFill>
                  <a:srgbClr val="000000"/>
                </a:solidFill>
                <a:effectLst/>
                <a:latin typeface="Helvetica Neue" panose="02000503000000020004" pitchFamily="2" charset="0"/>
              </a:rPr>
              <a:t>Weighted Rating(WR) = (v/(v+m) * R) +(m/(v+m) * </a:t>
            </a:r>
            <a:r>
              <a:rPr lang="en-US" sz="2000" dirty="0">
                <a:solidFill>
                  <a:srgbClr val="000000"/>
                </a:solidFill>
                <a:latin typeface="Helvetica Neue" panose="02000503000000020004" pitchFamily="2" charset="0"/>
              </a:rPr>
              <a:t>C</a:t>
            </a:r>
            <a:r>
              <a:rPr lang="en-US" sz="2000" b="0" i="0" u="none" strike="noStrike" dirty="0">
                <a:solidFill>
                  <a:srgbClr val="000000"/>
                </a:solidFill>
                <a:effectLst/>
                <a:latin typeface="Helvetica Neue" panose="02000503000000020004" pitchFamily="2" charset="0"/>
              </a:rPr>
              <a:t>)</a:t>
            </a:r>
            <a:endParaRPr lang="en-US" sz="2000" dirty="0"/>
          </a:p>
        </p:txBody>
      </p:sp>
      <p:pic>
        <p:nvPicPr>
          <p:cNvPr id="7" name="Audio 6">
            <a:hlinkClick r:id="" action="ppaction://media"/>
            <a:extLst>
              <a:ext uri="{FF2B5EF4-FFF2-40B4-BE49-F238E27FC236}">
                <a16:creationId xmlns:a16="http://schemas.microsoft.com/office/drawing/2014/main" id="{DA207CAC-3FDE-D944-9111-C5487E6E0D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98502419"/>
      </p:ext>
    </p:extLst>
  </p:cSld>
  <p:clrMapOvr>
    <a:masterClrMapping/>
  </p:clrMapOvr>
  <mc:AlternateContent xmlns:mc="http://schemas.openxmlformats.org/markup-compatibility/2006" xmlns:p14="http://schemas.microsoft.com/office/powerpoint/2010/main">
    <mc:Choice Requires="p14">
      <p:transition spd="slow" p14:dur="2000" advTm="18439"/>
    </mc:Choice>
    <mc:Fallback xmlns="">
      <p:transition spd="slow" advTm="18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200" name="Rectangle 13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14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F2D1A1FE-9248-6F4C-8F9F-58F6A381EA93}"/>
              </a:ext>
            </a:extLst>
          </p:cNvPr>
          <p:cNvSpPr>
            <a:spLocks noGrp="1"/>
          </p:cNvSpPr>
          <p:nvPr>
            <p:ph idx="1"/>
          </p:nvPr>
        </p:nvSpPr>
        <p:spPr>
          <a:xfrm>
            <a:off x="643468" y="1721189"/>
            <a:ext cx="3363974" cy="3415622"/>
          </a:xfrm>
        </p:spPr>
        <p:txBody>
          <a:bodyPr>
            <a:normAutofit/>
          </a:bodyPr>
          <a:lstStyle/>
          <a:p>
            <a:pPr marL="0" indent="0">
              <a:buNone/>
            </a:pPr>
            <a:r>
              <a:rPr lang="en-US" sz="2400" dirty="0">
                <a:solidFill>
                  <a:schemeClr val="bg1"/>
                </a:solidFill>
              </a:rPr>
              <a:t>The plot represents each movie and the voting (blue dot) of that movie on a scale of 10 along with the mean vote(red o) of the entire dataset.</a:t>
            </a:r>
          </a:p>
        </p:txBody>
      </p:sp>
      <p:pic>
        <p:nvPicPr>
          <p:cNvPr id="8198" name="Picture 6">
            <a:extLst>
              <a:ext uri="{FF2B5EF4-FFF2-40B4-BE49-F238E27FC236}">
                <a16:creationId xmlns:a16="http://schemas.microsoft.com/office/drawing/2014/main" id="{B3859048-FDC3-5846-A5F5-DB4439ED9B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0910" y="0"/>
            <a:ext cx="75410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D8948895-A722-304A-811C-686E07015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3441874"/>
      </p:ext>
    </p:extLst>
  </p:cSld>
  <p:clrMapOvr>
    <a:masterClrMapping/>
  </p:clrMapOvr>
  <mc:AlternateContent xmlns:mc="http://schemas.openxmlformats.org/markup-compatibility/2006" xmlns:p14="http://schemas.microsoft.com/office/powerpoint/2010/main">
    <mc:Choice Requires="p14">
      <p:transition spd="slow" p14:dur="2000" advTm="12341"/>
    </mc:Choice>
    <mc:Fallback xmlns="">
      <p:transition spd="slow" advTm="1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F91A29D-3F1C-DC43-839C-CEE05C5F9E69}"/>
              </a:ext>
            </a:extLst>
          </p:cNvPr>
          <p:cNvSpPr>
            <a:spLocks noGrp="1"/>
          </p:cNvSpPr>
          <p:nvPr>
            <p:ph idx="1"/>
          </p:nvPr>
        </p:nvSpPr>
        <p:spPr>
          <a:xfrm>
            <a:off x="645161" y="866394"/>
            <a:ext cx="3363974" cy="3415622"/>
          </a:xfrm>
        </p:spPr>
        <p:txBody>
          <a:bodyPr>
            <a:noAutofit/>
          </a:bodyPr>
          <a:lstStyle/>
          <a:p>
            <a:pPr marL="0" indent="0">
              <a:lnSpc>
                <a:spcPct val="90000"/>
              </a:lnSpc>
              <a:buNone/>
            </a:pPr>
            <a:r>
              <a:rPr lang="en-US" sz="2400" dirty="0">
                <a:solidFill>
                  <a:schemeClr val="bg1"/>
                </a:solidFill>
              </a:rPr>
              <a:t>Using 90 percentile as our cutoff for min number of votes required for a movie to be considered for the recommendation </a:t>
            </a:r>
            <a:r>
              <a:rPr lang="en-US" sz="2400" dirty="0" err="1">
                <a:solidFill>
                  <a:schemeClr val="bg1"/>
                </a:solidFill>
              </a:rPr>
              <a:t>i.e</a:t>
            </a:r>
            <a:r>
              <a:rPr lang="en-US" sz="2400" dirty="0">
                <a:solidFill>
                  <a:schemeClr val="bg1"/>
                </a:solidFill>
              </a:rPr>
              <a:t> for a movie to be filtered for the recommendation, it must have more votes than at least 90% of the movies in the list.</a:t>
            </a:r>
          </a:p>
          <a:p>
            <a:pPr marL="0" indent="0">
              <a:lnSpc>
                <a:spcPct val="90000"/>
              </a:lnSpc>
              <a:buNone/>
            </a:pPr>
            <a:r>
              <a:rPr lang="en-US" sz="2400" dirty="0">
                <a:solidFill>
                  <a:schemeClr val="bg1"/>
                </a:solidFill>
              </a:rPr>
              <a:t>The green dots represent the movie ids that are in the 90 percentile criteria whereas the red ones represent the ids that aren’t.</a:t>
            </a:r>
          </a:p>
          <a:p>
            <a:pPr marL="0" indent="0">
              <a:lnSpc>
                <a:spcPct val="90000"/>
              </a:lnSpc>
              <a:buNone/>
            </a:pPr>
            <a:endParaRPr lang="en-US" sz="2400" dirty="0">
              <a:solidFill>
                <a:schemeClr val="bg1"/>
              </a:solidFill>
            </a:endParaRPr>
          </a:p>
        </p:txBody>
      </p:sp>
      <p:pic>
        <p:nvPicPr>
          <p:cNvPr id="22" name="Picture 8">
            <a:extLst>
              <a:ext uri="{FF2B5EF4-FFF2-40B4-BE49-F238E27FC236}">
                <a16:creationId xmlns:a16="http://schemas.microsoft.com/office/drawing/2014/main" id="{CB645581-D2F7-2F46-B5F1-E0B19C8E88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29175" y="0"/>
            <a:ext cx="736282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C06F6E66-5BAD-9247-854E-FC588BC3FA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9744964"/>
      </p:ext>
    </p:extLst>
  </p:cSld>
  <p:clrMapOvr>
    <a:masterClrMapping/>
  </p:clrMapOvr>
  <mc:AlternateContent xmlns:mc="http://schemas.openxmlformats.org/markup-compatibility/2006" xmlns:p14="http://schemas.microsoft.com/office/powerpoint/2010/main">
    <mc:Choice Requires="p14">
      <p:transition spd="slow" p14:dur="2000" advTm="26593"/>
    </mc:Choice>
    <mc:Fallback xmlns="">
      <p:transition spd="slow" advTm="26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{8880CAF0-D702-3143-9865-A5DFEAF0E1B3}tf16401378</Template>
  <TotalTime>876</TotalTime>
  <Words>1383</Words>
  <Application>Microsoft Macintosh PowerPoint</Application>
  <PresentationFormat>Widescreen</PresentationFormat>
  <Paragraphs>63</Paragraphs>
  <Slides>24</Slides>
  <Notes>1</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Gill Sans MT</vt:lpstr>
      <vt:lpstr>Helvetica Neue</vt:lpstr>
      <vt:lpstr>Parcel</vt:lpstr>
      <vt:lpstr>Movie Recommendation System</vt:lpstr>
      <vt:lpstr>Introduction</vt:lpstr>
      <vt:lpstr>Motivation</vt:lpstr>
      <vt:lpstr>PROBLEM STATEMENT</vt:lpstr>
      <vt:lpstr>Dataset information</vt:lpstr>
      <vt:lpstr>Demographic filtering</vt:lpstr>
      <vt:lpstr>Demographic filtering Implementation</vt:lpstr>
      <vt:lpstr>PowerPoint Presentation</vt:lpstr>
      <vt:lpstr>PowerPoint Presentation</vt:lpstr>
      <vt:lpstr>PowerPoint Presentation</vt:lpstr>
      <vt:lpstr>Demographic filtering Implementation</vt:lpstr>
      <vt:lpstr>Content Based Filtering</vt:lpstr>
      <vt:lpstr>Content Based Filtering Implementation</vt:lpstr>
      <vt:lpstr>PowerPoint Presentation</vt:lpstr>
      <vt:lpstr>Content Based Filtering Implementation</vt:lpstr>
      <vt:lpstr>PowerPoint Presentation</vt:lpstr>
      <vt:lpstr>COLLABORATIVE FILTERING</vt:lpstr>
      <vt:lpstr>PowerPoint Presentation</vt:lpstr>
      <vt:lpstr>PowerPoint Presentation</vt:lpstr>
      <vt:lpstr>PowerPoint Presentation</vt:lpstr>
      <vt:lpstr>PowerPoint Presentation</vt:lpstr>
      <vt:lpstr>Conclusion &amp; future work</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Samanwitha Lakkadi</dc:creator>
  <cp:lastModifiedBy>Samanwitha Lakkadi</cp:lastModifiedBy>
  <cp:revision>96</cp:revision>
  <dcterms:created xsi:type="dcterms:W3CDTF">2022-02-23T08:49:19Z</dcterms:created>
  <dcterms:modified xsi:type="dcterms:W3CDTF">2022-02-24T04:00:57Z</dcterms:modified>
</cp:coreProperties>
</file>